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6"/>
  </p:notesMasterIdLst>
  <p:sldIdLst>
    <p:sldId id="28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05760-D021-11B4-8C1C-A614C70108BA}" v="451" dt="2025-06-17T10:23:17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7A5FE-3092-403D-9A08-1A47340B2ED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49073-87EE-4843-8A61-07F964413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3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339C4-DBC1-46B8-9B67-3E41F11FB9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8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1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81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28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1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8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066A42-465F-DAE8-724E-DEC650399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94422"/>
              </p:ext>
            </p:extLst>
          </p:nvPr>
        </p:nvGraphicFramePr>
        <p:xfrm>
          <a:off x="307765" y="1556314"/>
          <a:ext cx="11578633" cy="4912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52146592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0893771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90823564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28189422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45728849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285265381"/>
                    </a:ext>
                  </a:extLst>
                </a:gridCol>
                <a:gridCol w="2251753">
                  <a:extLst>
                    <a:ext uri="{9D8B030D-6E8A-4147-A177-3AD203B41FA5}">
                      <a16:colId xmlns:a16="http://schemas.microsoft.com/office/drawing/2014/main" val="1059106155"/>
                    </a:ext>
                  </a:extLst>
                </a:gridCol>
              </a:tblGrid>
              <a:tr h="462392">
                <a:tc gridSpan="6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Local Academy Committee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What we do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40842"/>
                  </a:ext>
                </a:extLst>
              </a:tr>
              <a:tr h="1594184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1" dirty="0"/>
                        <a:t>LAC </a:t>
                      </a: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1" dirty="0"/>
                        <a:t>Chair</a:t>
                      </a:r>
                      <a:endParaRPr lang="en-GB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Vice </a:t>
                      </a:r>
                    </a:p>
                    <a:p>
                      <a:pPr marL="0" marR="0" lvl="0" indent="0" algn="ctr" rtl="0" eaLnBrk="1" fontAlgn="auto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GB" b="1" dirty="0"/>
                        <a:t>Chair  / 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Trebuchet MS"/>
                        </a:rPr>
                        <a:t>Parent 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Trebuchet MS"/>
                        </a:rPr>
                        <a:t>Member 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latin typeface="Trebuchet MS"/>
                        </a:rPr>
                        <a:t>(LL)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Staff </a:t>
                      </a:r>
                    </a:p>
                    <a:p>
                      <a:pPr algn="ctr"/>
                      <a:r>
                        <a:rPr lang="en-GB" b="1" dirty="0"/>
                        <a:t>Member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Parent </a:t>
                      </a:r>
                    </a:p>
                    <a:p>
                      <a:pPr algn="ctr"/>
                      <a:r>
                        <a:rPr lang="en-GB" b="1" dirty="0"/>
                        <a:t>Member</a:t>
                      </a:r>
                      <a:endParaRPr lang="en-GB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(MM)</a:t>
                      </a:r>
                    </a:p>
                    <a:p>
                      <a:pPr algn="ctr"/>
                      <a:endParaRPr lang="en-GB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LAC 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800" b="1" dirty="0"/>
                        <a:t>Member</a:t>
                      </a:r>
                    </a:p>
                    <a:p>
                      <a:pPr algn="ctr"/>
                      <a:endParaRPr lang="en-GB" sz="1800" b="1" dirty="0"/>
                    </a:p>
                    <a:p>
                      <a:pPr algn="ctr"/>
                      <a:endParaRPr lang="en-GB" sz="140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Foundation Member</a:t>
                      </a:r>
                      <a:endParaRPr lang="en-GB" b="1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95141"/>
                  </a:ext>
                </a:extLst>
              </a:tr>
              <a:tr h="270598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Rachel 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Yemm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/>
                        <a:t>Claire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/>
                        <a:t>Shardlow</a:t>
                      </a:r>
                    </a:p>
                    <a:p>
                      <a:pPr algn="ctr"/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Linda </a:t>
                      </a:r>
                      <a:endParaRPr lang="en-US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Norcross</a:t>
                      </a:r>
                    </a:p>
                    <a:p>
                      <a:pPr algn="ctr"/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dirty="0"/>
                    </a:p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Amanda Haymes </a:t>
                      </a:r>
                      <a:endParaRPr lang="en-GB"/>
                    </a:p>
                    <a:p>
                      <a:pPr algn="ctr"/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b="1" dirty="0"/>
                        <a:t>2 x</a:t>
                      </a:r>
                    </a:p>
                    <a:p>
                      <a:pPr lvl="0" algn="ctr">
                        <a:buNone/>
                      </a:pPr>
                      <a:r>
                        <a:rPr lang="en-GB" b="1" dirty="0"/>
                        <a:t>Vacancies</a:t>
                      </a: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/>
                    </a:p>
                    <a:p>
                      <a:pPr lvl="0" algn="ctr">
                        <a:buNone/>
                      </a:pPr>
                      <a:endParaRPr lang="en-GB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Helen </a:t>
                      </a:r>
                    </a:p>
                    <a:p>
                      <a:pPr algn="ctr"/>
                      <a:r>
                        <a:rPr lang="en-GB" dirty="0"/>
                        <a:t>Foley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08762"/>
                  </a:ext>
                </a:extLst>
              </a:tr>
            </a:tbl>
          </a:graphicData>
        </a:graphic>
      </p:graphicFrame>
      <p:pic>
        <p:nvPicPr>
          <p:cNvPr id="22" name="Picture 2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5B96E13-D119-9AC1-8330-23E1A3265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8" t="34431" r="8267" b="28425"/>
          <a:stretch/>
        </p:blipFill>
        <p:spPr>
          <a:xfrm>
            <a:off x="5140595" y="3753234"/>
            <a:ext cx="1212383" cy="164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DAF2A32-6031-CB28-B695-F3D4C3B8F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17815" r="29057" b="30994"/>
          <a:stretch>
            <a:fillRect/>
          </a:stretch>
        </p:blipFill>
        <p:spPr>
          <a:xfrm>
            <a:off x="8201067" y="3745438"/>
            <a:ext cx="1238783" cy="164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person with glasses and a striped shirt&#10;&#10;Description automatically generated">
            <a:extLst>
              <a:ext uri="{FF2B5EF4-FFF2-40B4-BE49-F238E27FC236}">
                <a16:creationId xmlns:a16="http://schemas.microsoft.com/office/drawing/2014/main" id="{5431DE1D-E751-C06B-F8F6-40B800107D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68" t="3516" r="13158" b="25505"/>
          <a:stretch/>
        </p:blipFill>
        <p:spPr>
          <a:xfrm>
            <a:off x="2015855" y="3751390"/>
            <a:ext cx="1194088" cy="164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5" descr="A white circle with red text and tree&#10;&#10;Description automatically generated">
            <a:extLst>
              <a:ext uri="{FF2B5EF4-FFF2-40B4-BE49-F238E27FC236}">
                <a16:creationId xmlns:a16="http://schemas.microsoft.com/office/drawing/2014/main" id="{90030AAA-D94F-8134-96F4-C107B187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76" y="67999"/>
            <a:ext cx="146367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A logo with a red and yellow acorn&#10;&#10;Description automatically generated">
            <a:extLst>
              <a:ext uri="{FF2B5EF4-FFF2-40B4-BE49-F238E27FC236}">
                <a16:creationId xmlns:a16="http://schemas.microsoft.com/office/drawing/2014/main" id="{C7B72842-A8EA-2531-4A29-2F5F3DDAD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0"/>
          <a:stretch/>
        </p:blipFill>
        <p:spPr bwMode="auto">
          <a:xfrm>
            <a:off x="5142705" y="71733"/>
            <a:ext cx="1897063" cy="16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A white circle with yellow text and a tree&#10;&#10;Description automatically generated">
            <a:extLst>
              <a:ext uri="{FF2B5EF4-FFF2-40B4-BE49-F238E27FC236}">
                <a16:creationId xmlns:a16="http://schemas.microsoft.com/office/drawing/2014/main" id="{0984B396-E042-429A-B62A-DA866DFF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14" y="70704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C1B3C5B-9102-0442-2E94-9F730CC2C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39D21BF-A820-8E43-E53C-CA7925FA8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3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1FC00-BED9-B84E-73C7-7C2C561D690E}"/>
              </a:ext>
            </a:extLst>
          </p:cNvPr>
          <p:cNvSpPr txBox="1"/>
          <p:nvPr/>
        </p:nvSpPr>
        <p:spPr>
          <a:xfrm>
            <a:off x="9723133" y="1773237"/>
            <a:ext cx="2188439" cy="44858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600">
              <a:solidFill>
                <a:srgbClr val="11111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600">
              <a:solidFill>
                <a:srgbClr val="11111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3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600">
              <a:solidFill>
                <a:srgbClr val="11111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111111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P</a:t>
            </a:r>
            <a:r>
              <a:rPr lang="en-GB" sz="1600" dirty="0">
                <a:solidFill>
                  <a:srgbClr val="11111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rovide strategic leadership and support to the school.</a:t>
            </a:r>
          </a:p>
          <a:p>
            <a:pPr lvl="0">
              <a:spcAft>
                <a:spcPts val="3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4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11111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Contribute to decision-making on matters such as curriculum, finance, and policies.</a:t>
            </a:r>
          </a:p>
          <a:p>
            <a:pPr lvl="0">
              <a:spcAft>
                <a:spcPts val="3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4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11111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Attend meetings and</a:t>
            </a:r>
            <a:r>
              <a:rPr lang="en-GB" sz="1600" dirty="0">
                <a:solidFill>
                  <a:srgbClr val="111111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600" dirty="0">
                <a:solidFill>
                  <a:srgbClr val="11111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visit our schools.</a:t>
            </a:r>
            <a:endParaRPr lang="en-GB" sz="1400">
              <a:effectLst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erson with long hair and blue eyes&#10;&#10;AI-generated content may be incorrect.">
            <a:extLst>
              <a:ext uri="{FF2B5EF4-FFF2-40B4-BE49-F238E27FC236}">
                <a16:creationId xmlns:a16="http://schemas.microsoft.com/office/drawing/2014/main" id="{22387943-93B6-6972-CF91-4C218B7545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333" t="-197" r="-667" b="243"/>
          <a:stretch>
            <a:fillRect/>
          </a:stretch>
        </p:blipFill>
        <p:spPr>
          <a:xfrm>
            <a:off x="441556" y="3751688"/>
            <a:ext cx="1319918" cy="163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erson smiling at camera&#10;&#10;AI-generated content may be incorrect.">
            <a:extLst>
              <a:ext uri="{FF2B5EF4-FFF2-40B4-BE49-F238E27FC236}">
                <a16:creationId xmlns:a16="http://schemas.microsoft.com/office/drawing/2014/main" id="{EA45BC4C-85E6-0AC2-1875-9488DF3634F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257" t="4809" r="18584" b="36060"/>
          <a:stretch>
            <a:fillRect/>
          </a:stretch>
        </p:blipFill>
        <p:spPr>
          <a:xfrm>
            <a:off x="3542612" y="3751906"/>
            <a:ext cx="1332995" cy="164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9871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D8D8D8"/>
      </a:accent2>
      <a:accent3>
        <a:srgbClr val="7F7F7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adb425-a90a-4f2e-ba9d-86788f275a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8ACEEC2A5F344BA5C7CD0D05DF7EE" ma:contentTypeVersion="16" ma:contentTypeDescription="Create a new document." ma:contentTypeScope="" ma:versionID="a664fce4e4ab3f97b7255b509ae14033">
  <xsd:schema xmlns:xsd="http://www.w3.org/2001/XMLSchema" xmlns:xs="http://www.w3.org/2001/XMLSchema" xmlns:p="http://schemas.microsoft.com/office/2006/metadata/properties" xmlns:ns3="e6adb425-a90a-4f2e-ba9d-86788f275a69" xmlns:ns4="56d46afa-1b6b-4a5b-91bb-e00a9eb537f8" targetNamespace="http://schemas.microsoft.com/office/2006/metadata/properties" ma:root="true" ma:fieldsID="c5c8a45f456b0f0c9dd1e79a7a583a9d" ns3:_="" ns4:_="">
    <xsd:import namespace="e6adb425-a90a-4f2e-ba9d-86788f275a69"/>
    <xsd:import namespace="56d46afa-1b6b-4a5b-91bb-e00a9eb537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db425-a90a-4f2e-ba9d-86788f27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46afa-1b6b-4a5b-91bb-e00a9eb53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1121E7-F6A7-4931-AA4B-37B1BBCC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07FB6-8896-4DD2-8BA4-8C28CBAC969F}">
  <ds:schemaRefs>
    <ds:schemaRef ds:uri="56d46afa-1b6b-4a5b-91bb-e00a9eb537f8"/>
    <ds:schemaRef ds:uri="e6adb425-a90a-4f2e-ba9d-86788f275a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EA823D-6ABC-4493-A4F5-83FC868E5903}">
  <ds:schemaRefs>
    <ds:schemaRef ds:uri="56d46afa-1b6b-4a5b-91bb-e00a9eb537f8"/>
    <ds:schemaRef ds:uri="e6adb425-a90a-4f2e-ba9d-86788f275a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Yemm (EXT)</dc:creator>
  <cp:revision>116</cp:revision>
  <dcterms:created xsi:type="dcterms:W3CDTF">2022-09-28T10:56:26Z</dcterms:created>
  <dcterms:modified xsi:type="dcterms:W3CDTF">2025-06-17T10:23:44Z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893c79-056d-44f5-9e05-582500cb3434_Enabled">
    <vt:lpwstr>true</vt:lpwstr>
  </property>
  <property fmtid="{D5CDD505-2E9C-101B-9397-08002B2CF9AE}" pid="3" name="MSIP_Label_c4893c79-056d-44f5-9e05-582500cb3434_SetDate">
    <vt:lpwstr>2022-09-28T10:56:58Z</vt:lpwstr>
  </property>
  <property fmtid="{D5CDD505-2E9C-101B-9397-08002B2CF9AE}" pid="4" name="MSIP_Label_c4893c79-056d-44f5-9e05-582500cb3434_Method">
    <vt:lpwstr>Standard</vt:lpwstr>
  </property>
  <property fmtid="{D5CDD505-2E9C-101B-9397-08002B2CF9AE}" pid="5" name="MSIP_Label_c4893c79-056d-44f5-9e05-582500cb3434_Name">
    <vt:lpwstr>BUSINESS USE Only</vt:lpwstr>
  </property>
  <property fmtid="{D5CDD505-2E9C-101B-9397-08002B2CF9AE}" pid="6" name="MSIP_Label_c4893c79-056d-44f5-9e05-582500cb3434_SiteId">
    <vt:lpwstr>cdb191c8-fc03-4343-aead-2808b21fd513</vt:lpwstr>
  </property>
  <property fmtid="{D5CDD505-2E9C-101B-9397-08002B2CF9AE}" pid="7" name="MSIP_Label_c4893c79-056d-44f5-9e05-582500cb3434_ActionId">
    <vt:lpwstr>cba528a5-73f2-4de6-b22f-d4bb370475c4</vt:lpwstr>
  </property>
  <property fmtid="{D5CDD505-2E9C-101B-9397-08002B2CF9AE}" pid="8" name="MSIP_Label_c4893c79-056d-44f5-9e05-582500cb3434_ContentBits">
    <vt:lpwstr>0</vt:lpwstr>
  </property>
  <property fmtid="{D5CDD505-2E9C-101B-9397-08002B2CF9AE}" pid="9" name="ContentTypeId">
    <vt:lpwstr>0x010100A758ACEEC2A5F344BA5C7CD0D05DF7EE</vt:lpwstr>
  </property>
</Properties>
</file>