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91"/>
    <a:srgbClr val="CCCCFF"/>
    <a:srgbClr val="FF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F2-539B-4C06-B444-102B7FB7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614F-04AE-4F40-A5BB-99D14B6EF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61E0-878E-4446-8E51-6FD4AED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1B8B-79D4-4354-9046-00C1ABFE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341E-1049-4C1E-A0B2-AC398149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12CB-AEDC-448B-8998-EE041BC8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FF3A4-26F7-4622-A228-F00B911E3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4CFE-1AC1-4507-A978-5B12C3A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49A-CC37-44AE-9A49-A7FD9CDE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F4132-A0F5-4D21-93AF-348BDDD4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3A6A17-5DE4-4305-8C12-FC902EFEE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4E6F-B175-48BB-BAF3-9E88169F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54C7-7281-45EE-BAF4-9D24E21C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D854-8B06-4C6F-8021-2BDA60D8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74E8-7CA9-4C8F-A7D2-78E8E346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66E5-5CFC-4684-99F6-02E24669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2B81-33B0-4139-93B6-3E97BA4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3F984-45D9-4696-9D21-404734C8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24994-FEB9-4374-9DC7-D0B47C9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205A-8FE3-464E-B2A5-8A8316BC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456A-26DE-450C-B06E-8E073593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0A1D-3BA9-465F-B893-4CC37481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FFEF-D24D-4E15-9384-29348EEE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2B2B9-6CA9-43B1-824C-1074D15D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3009C-4F59-4D84-A311-96D016E0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EC04-AB2A-4229-932E-66FD43A5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6CD9-E38D-448D-8C47-8F6C77EC7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9DA06-C816-4695-9FA3-99122F01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86684-F913-4789-88E7-C2FC80A4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B05F3-38BF-4FC5-A40D-7D006D38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211A-2D51-407F-82F7-9F8E2DAC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0566-E76B-42B2-9150-4D920FF9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F027-DA7A-4EFF-AE43-C18BF67E9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63E7-C81E-443A-9158-72108039A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831A6-8935-483D-827F-4BF52EC0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0C6A7-B307-427E-8042-D5EEC594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F52E0-82F4-4C96-9491-6DDF7FE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324D9D-B7A5-429A-A675-84324FB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4E4B2-2B90-408E-9B48-21AABB93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49C2-EE6D-4129-8A80-DC9C3C1A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27FCA-8613-43B4-AEB1-AD00D4F2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E4363-7F2A-4309-BB42-EB37F8A5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23ACC-FDC7-4639-83D1-7A82130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15C82-D0B9-4773-B4A2-EA62453B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4FA44-94D8-4CAB-8355-C228EA4A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4C6F3-09D2-4CCA-996E-B53FB998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9C80-7183-426C-BC24-74C2D6DD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D51E-D889-4CCB-99D6-81A7D86D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6ACA-9368-4A3C-BEF2-8A6880D87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441FB-EFFF-407C-B267-B0219BD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1AE5A-C42C-4D06-AAD5-19591DD4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8607B-5C84-4F40-96B4-DE1966C9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BA47-331A-4122-8D31-8FEB7A39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BA7D-2BED-4663-8F2A-A0B8AF54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FAC13-3663-4652-89CD-0E64C701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D6A1-1987-449F-9FC5-A00769FC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43D54-49E1-47A4-8C0C-70303047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2233E-244A-42AF-907F-FCAFE023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0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6CF27-42F9-4813-9BBA-AEEA3A43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1BB0-4B51-4B6E-87B2-F3453B58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50E18-3CEA-4015-A396-C7A529D4E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76DFC-8894-4DD5-93FB-36BE2330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3C8F-5503-48C9-98A8-71C8341B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7.png"/><Relationship Id="rId1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17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microsoft.com/office/2007/relationships/hdphoto" Target="../media/hdphoto6.wdp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29" y="706882"/>
            <a:ext cx="1855884" cy="9077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3C1702-CFF2-44CA-8A64-FF69C21B606F}"/>
              </a:ext>
            </a:extLst>
          </p:cNvPr>
          <p:cNvSpPr/>
          <p:nvPr/>
        </p:nvSpPr>
        <p:spPr>
          <a:xfrm>
            <a:off x="362857" y="2372139"/>
            <a:ext cx="3626047" cy="414153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Listen and Appraise</a:t>
            </a:r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Instruments/voices you can hear: Keyboard, drums, bass, a female singer.</a:t>
            </a:r>
          </a:p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Do the words of the song tell a story? </a:t>
            </a:r>
          </a:p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Does the music create a story in your imagination? What story? 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6331F1-4408-47AB-948C-94D960A13520}"/>
              </a:ext>
            </a:extLst>
          </p:cNvPr>
          <p:cNvSpPr/>
          <p:nvPr/>
        </p:nvSpPr>
        <p:spPr>
          <a:xfrm>
            <a:off x="2689160" y="1033671"/>
            <a:ext cx="9217255" cy="1073426"/>
          </a:xfrm>
          <a:prstGeom prst="roundRect">
            <a:avLst/>
          </a:prstGeom>
          <a:solidFill>
            <a:srgbClr val="00A69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anose="030F0702030302020204" pitchFamily="66" charset="0"/>
              </a:rPr>
              <a:t>Vocabulary</a:t>
            </a:r>
            <a:r>
              <a:rPr lang="en-GB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 Keyboard,  drums,  bass,  pentatonic  scale,  pulse,  rhythm,  pitch,  tempo, dynamics, texture  structure,  compose,  improvise,  hook,  melody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63F1CEA-47F0-4D9E-8881-A25B3BE5A147}"/>
              </a:ext>
            </a:extLst>
          </p:cNvPr>
          <p:cNvSpPr/>
          <p:nvPr/>
        </p:nvSpPr>
        <p:spPr>
          <a:xfrm>
            <a:off x="4282976" y="2372139"/>
            <a:ext cx="3626047" cy="414153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dirty="0">
                <a:latin typeface="Comic Sans MS" panose="030F0702030302020204" pitchFamily="66" charset="0"/>
              </a:rPr>
              <a:t>Musical Activities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Warm-up games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Singing in 2 parts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Play instrumental parts with the song</a:t>
            </a:r>
          </a:p>
          <a:p>
            <a:r>
              <a:rPr lang="en-GB" dirty="0">
                <a:latin typeface="Comic Sans MS" panose="030F0702030302020204" pitchFamily="66" charset="0"/>
              </a:rPr>
              <a:t> </a:t>
            </a:r>
          </a:p>
          <a:p>
            <a:r>
              <a:rPr lang="en-GB" dirty="0">
                <a:latin typeface="Comic Sans MS" panose="030F0702030302020204" pitchFamily="66" charset="0"/>
              </a:rPr>
              <a:t>Improvise using up to 3 notes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Compose a simple melody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05C5CBB-8264-4B03-8D54-E8606CEE4DB8}"/>
              </a:ext>
            </a:extLst>
          </p:cNvPr>
          <p:cNvSpPr/>
          <p:nvPr/>
        </p:nvSpPr>
        <p:spPr>
          <a:xfrm>
            <a:off x="8280368" y="2372138"/>
            <a:ext cx="3626047" cy="414153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8573E6-0CD1-4446-8855-D260AE7447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969" b="92334" l="9402" r="89744">
                        <a14:foregroundMark x1="53846" y1="6969" x2="51282" y2="10105"/>
                        <a14:foregroundMark x1="29060" y1="92334" x2="68376" y2="91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307142">
            <a:off x="612924" y="3774280"/>
            <a:ext cx="439955" cy="10792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611D21-FB5B-42BE-AD74-C532E58DBE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2" b="91748" l="8297" r="93450">
                        <a14:foregroundMark x1="8297" y1="59223" x2="8297" y2="63107"/>
                        <a14:foregroundMark x1="20087" y1="90777" x2="20087" y2="90777"/>
                        <a14:foregroundMark x1="34498" y1="83010" x2="34498" y2="83010"/>
                        <a14:foregroundMark x1="80786" y1="92233" x2="80786" y2="92233"/>
                        <a14:foregroundMark x1="91703" y1="65534" x2="88210" y2="55825"/>
                        <a14:foregroundMark x1="93886" y1="64563" x2="89956" y2="56311"/>
                        <a14:foregroundMark x1="77729" y1="8252" x2="76419" y2="8738"/>
                        <a14:foregroundMark x1="17031" y1="59709" x2="58515" y2="59223"/>
                        <a14:foregroundMark x1="58515" y1="59223" x2="84279" y2="59709"/>
                        <a14:foregroundMark x1="82533" y1="53398" x2="86900" y2="61650"/>
                        <a14:foregroundMark x1="90393" y1="55825" x2="92576" y2="59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3482" y="3704900"/>
            <a:ext cx="920956" cy="8284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39464E-82D0-4760-A072-3F4B6D59E3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856" b="89640" l="5449" r="93590">
                        <a14:foregroundMark x1="15385" y1="7658" x2="26282" y2="18468"/>
                        <a14:foregroundMark x1="34295" y1="90090" x2="34295" y2="90090"/>
                        <a14:foregroundMark x1="59936" y1="21622" x2="73077" y2="41892"/>
                        <a14:foregroundMark x1="79487" y1="11261" x2="73718" y2="17117"/>
                        <a14:foregroundMark x1="83333" y1="25225" x2="88462" y2="25676"/>
                        <a14:foregroundMark x1="17628" y1="28829" x2="17628" y2="28829"/>
                        <a14:foregroundMark x1="16026" y1="45045" x2="16026" y2="45045"/>
                        <a14:foregroundMark x1="13141" y1="76126" x2="13141" y2="76126"/>
                        <a14:foregroundMark x1="16667" y1="72072" x2="16667" y2="72072"/>
                        <a14:foregroundMark x1="5769" y1="80631" x2="5769" y2="80631"/>
                        <a14:foregroundMark x1="24038" y1="80631" x2="24038" y2="80631"/>
                        <a14:foregroundMark x1="24679" y1="76126" x2="24679" y2="76126"/>
                        <a14:foregroundMark x1="24679" y1="72072" x2="24679" y2="72072"/>
                        <a14:foregroundMark x1="51282" y1="33333" x2="51282" y2="33333"/>
                        <a14:foregroundMark x1="38141" y1="32432" x2="38141" y2="32432"/>
                        <a14:foregroundMark x1="32372" y1="29730" x2="42308" y2="32432"/>
                        <a14:foregroundMark x1="35897" y1="82432" x2="35897" y2="82432"/>
                        <a14:foregroundMark x1="66346" y1="84685" x2="66346" y2="84685"/>
                        <a14:foregroundMark x1="64423" y1="72973" x2="59615" y2="78378"/>
                        <a14:foregroundMark x1="81090" y1="71622" x2="81090" y2="71622"/>
                        <a14:foregroundMark x1="85256" y1="78829" x2="85256" y2="78829"/>
                        <a14:foregroundMark x1="85897" y1="64414" x2="85897" y2="64414"/>
                        <a14:foregroundMark x1="69872" y1="66667" x2="69872" y2="66667"/>
                        <a14:foregroundMark x1="90064" y1="83333" x2="90064" y2="83333"/>
                        <a14:foregroundMark x1="92628" y1="87838" x2="92628" y2="87838"/>
                        <a14:foregroundMark x1="82372" y1="6306" x2="76282" y2="10360"/>
                        <a14:foregroundMark x1="15385" y1="5856" x2="17949" y2="7207"/>
                        <a14:foregroundMark x1="93590" y1="25225" x2="93590" y2="252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44438" y="4352298"/>
            <a:ext cx="843666" cy="6003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D89E6A-B1B0-46B1-B659-0C3AD8BE3D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772" b="89474" l="9524" r="92517">
                        <a14:foregroundMark x1="92517" y1="47368" x2="92517" y2="473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29008">
            <a:off x="2458696" y="3866506"/>
            <a:ext cx="1400175" cy="5429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A2754A-FCB5-46DC-851B-2ED7424E8DD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645" l="8117" r="92208">
                        <a14:foregroundMark x1="8117" y1="24194" x2="8117" y2="26129"/>
                        <a14:foregroundMark x1="13961" y1="19032" x2="15909" y2="20645"/>
                        <a14:foregroundMark x1="22403" y1="16129" x2="22727" y2="17419"/>
                        <a14:foregroundMark x1="34416" y1="10968" x2="33117" y2="11935"/>
                        <a14:foregroundMark x1="19481" y1="33548" x2="19156" y2="34516"/>
                        <a14:foregroundMark x1="23052" y1="31613" x2="23701" y2="32581"/>
                        <a14:foregroundMark x1="28247" y1="28387" x2="28571" y2="29677"/>
                        <a14:foregroundMark x1="32792" y1="24194" x2="34091" y2="25484"/>
                        <a14:foregroundMark x1="72403" y1="11613" x2="72078" y2="15484"/>
                        <a14:foregroundMark x1="85065" y1="19032" x2="81818" y2="21613"/>
                        <a14:foregroundMark x1="92208" y1="32258" x2="87987" y2="32581"/>
                        <a14:foregroundMark x1="28571" y1="90645" x2="41234" y2="906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12630" y="2706832"/>
            <a:ext cx="1017758" cy="1024367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84828C26-4AC9-4C0B-B6BB-E2DFE886181B}"/>
              </a:ext>
            </a:extLst>
          </p:cNvPr>
          <p:cNvSpPr/>
          <p:nvPr/>
        </p:nvSpPr>
        <p:spPr>
          <a:xfrm>
            <a:off x="8436645" y="2600453"/>
            <a:ext cx="33252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Perform &amp; Share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did you like best about this Unit?   Why? 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Was there anything you didn’t enjoy about it?  Why?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C40C577-2F45-4070-BC6B-EFA57D17D4F6}"/>
              </a:ext>
            </a:extLst>
          </p:cNvPr>
          <p:cNvSpPr/>
          <p:nvPr/>
        </p:nvSpPr>
        <p:spPr>
          <a:xfrm rot="21230175">
            <a:off x="1209825" y="562410"/>
            <a:ext cx="9701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KS2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1A4D87E-C9CD-4463-915A-21647F6A8EF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01534" y="111487"/>
            <a:ext cx="2969790" cy="7885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FAD2867-AFB7-4C2B-AB31-6DDCF8F2C0E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3774" b="94969" l="1188" r="96200">
                        <a14:foregroundMark x1="19952" y1="95283" x2="21853" y2="90881"/>
                        <a14:foregroundMark x1="9026" y1="94340" x2="9739" y2="93711"/>
                        <a14:foregroundMark x1="7363" y1="83333" x2="8314" y2="82390"/>
                        <a14:foregroundMark x1="4276" y1="74214" x2="5938" y2="72327"/>
                        <a14:foregroundMark x1="2613" y1="64465" x2="4038" y2="62579"/>
                        <a14:foregroundMark x1="1188" y1="53459" x2="2375" y2="51572"/>
                        <a14:foregroundMark x1="50831" y1="26101" x2="53682" y2="28302"/>
                        <a14:foregroundMark x1="83848" y1="34906" x2="86698" y2="32390"/>
                        <a14:foregroundMark x1="91211" y1="63836" x2="90024" y2="70755"/>
                        <a14:foregroundMark x1="96200" y1="16667" x2="90974" y2="13836"/>
                        <a14:foregroundMark x1="54632" y1="3774" x2="61520" y2="6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99939" y="4665823"/>
            <a:ext cx="1513188" cy="114297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C2054AD-FC80-4EEE-8778-5B74AB227E6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224189" y="215793"/>
            <a:ext cx="5786576" cy="5799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DEDE3B-28BA-4398-B74D-F5EEA1B2E1D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436645" y="4795166"/>
            <a:ext cx="1373906" cy="1358808"/>
          </a:xfrm>
          <a:prstGeom prst="rect">
            <a:avLst/>
          </a:prstGeom>
        </p:spPr>
      </p:pic>
      <p:pic>
        <p:nvPicPr>
          <p:cNvPr id="1026" name="Picture 2" descr="New Units 2017-02">
            <a:extLst>
              <a:ext uri="{FF2B5EF4-FFF2-40B4-BE49-F238E27FC236}">
                <a16:creationId xmlns:a16="http://schemas.microsoft.com/office/drawing/2014/main" id="{FBDE1051-AB18-4F2D-B29D-80EB4E3F5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781" y="77623"/>
            <a:ext cx="862692" cy="862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095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6" ma:contentTypeDescription="Create a new document." ma:contentTypeScope="" ma:versionID="611cf4b2912203d9bf8f6c990d83b11d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0d48523644f2c77db1dce06409f6e6c4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5E7CC4-A7AE-4477-B700-4A35E1D301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A38C56-D613-4EDA-94CE-C286E8C85149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ef0db93c-26b1-4785-aa1d-9340deae468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a4f7885-7dec-4956-8e33-f59d6bd32f49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0F0A213-5F77-492E-B94D-0649F13BF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4f7885-7dec-4956-8e33-f59d6bd32f49"/>
    <ds:schemaRef ds:uri="ef0db93c-26b1-4785-aa1d-9340deae46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126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16</cp:revision>
  <dcterms:created xsi:type="dcterms:W3CDTF">2023-02-05T14:50:22Z</dcterms:created>
  <dcterms:modified xsi:type="dcterms:W3CDTF">2023-04-23T09:15:58Z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</Properties>
</file>