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FF66"/>
    <a:srgbClr val="CCCCFF"/>
    <a:srgbClr val="FF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34C36-3FB9-CAE0-636D-FAE979363D27}" v="44" dt="2023-05-16T17:57:20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6AF2-539B-4C06-B444-102B7FB7B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A614F-04AE-4F40-A5BB-99D14B6EF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61E0-878E-4446-8E51-6FD4AED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1B8B-79D4-4354-9046-00C1ABFE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7341E-1049-4C1E-A0B2-AC39814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12CB-AEDC-448B-8998-EE041BC88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9FF3A4-26F7-4622-A228-F00B911E3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24CFE-1AC1-4507-A978-5B12C3AF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549A-CC37-44AE-9A49-A7FD9CDE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4132-A0F5-4D21-93AF-348BDDD4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9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3A6A17-5DE4-4305-8C12-FC902EFEE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B4E6F-B175-48BB-BAF3-9E88169FC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C54C7-7281-45EE-BAF4-9D24E21C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D854-8B06-4C6F-8021-2BDA60D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74E8-7CA9-4C8F-A7D2-78E8E346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66E5-5CFC-4684-99F6-02E2466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22B81-33B0-4139-93B6-3E97BA482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984-45D9-4696-9D21-404734C8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4994-FEB9-4374-9DC7-D0B47C9C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05A-8FE3-464E-B2A5-8A8316BC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456A-26DE-450C-B06E-8E073593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F0A1D-3BA9-465F-B893-4CC3748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5FFEF-D24D-4E15-9384-29348EE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2B2B9-6CA9-43B1-824C-1074D15D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3009C-4F59-4D84-A311-96D016E0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7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C04-AB2A-4229-932E-66FD43A5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96CD9-E38D-448D-8C47-8F6C77EC7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DA06-C816-4695-9FA3-99122F01B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86684-F913-4789-88E7-C2FC80A4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B05F3-38BF-4FC5-A40D-7D006D38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4211A-2D51-407F-82F7-9F8E2DAC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0566-E76B-42B2-9150-4D920FF9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4F027-DA7A-4EFF-AE43-C18BF67E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C63E7-C81E-443A-9158-72108039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831A6-8935-483D-827F-4BF52EC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0C6A7-B307-427E-8042-D5EEC5948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1F52E0-82F4-4C96-9491-6DDF7FEF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24D9D-B7A5-429A-A675-84324FB2F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4E4B2-2B90-408E-9B48-21AABB93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1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49C2-EE6D-4129-8A80-DC9C3C1A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27FCA-8613-43B4-AEB1-AD00D4F2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E4363-7F2A-4309-BB42-EB37F8A5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23ACC-FDC7-4639-83D1-7A82130E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15C82-D0B9-4773-B4A2-EA62453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4FA44-94D8-4CAB-8355-C228EA4A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C6F3-09D2-4CCA-996E-B53FB998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2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9C80-7183-426C-BC24-74C2D6DD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D51E-D889-4CCB-99D6-81A7D86D2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76ACA-9368-4A3C-BEF2-8A6880D8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441FB-EFFF-407C-B267-B0219BD0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AE5A-C42C-4D06-AAD5-19591DD4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8607B-5C84-4F40-96B4-DE1966C9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2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A47-331A-4122-8D31-8FEB7A3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BA7D-2BED-4663-8F2A-A0B8AF54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FAC13-3663-4652-89CD-0E64C7013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3D6A1-1987-449F-9FC5-A00769FC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43D54-49E1-47A4-8C0C-70303047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233E-244A-42AF-907F-FCAFE023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20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6CF27-42F9-4813-9BBA-AEEA3A43F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D1BB0-4B51-4B6E-87B2-F3453B581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0E18-3CEA-4015-A396-C7A529D4E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7BC8-1F59-476A-AF29-2EF64AF19BDE}" type="datetimeFigureOut">
              <a:rPr lang="en-GB" smtClean="0"/>
              <a:t>16/05/2023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76DFC-8894-4DD5-93FB-36BE233070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03C8F-5503-48C9-98A8-71C8341BD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8BF91-3E23-4334-9C00-39B9CD8E55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3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2DB2E3-CCEB-4168-B2F2-95C1A7A78F34}"/>
              </a:ext>
            </a:extLst>
          </p:cNvPr>
          <p:cNvSpPr/>
          <p:nvPr/>
        </p:nvSpPr>
        <p:spPr>
          <a:xfrm>
            <a:off x="9575920" y="763600"/>
            <a:ext cx="2355931" cy="2648291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E4B5E-4677-47A1-9CC0-7D4D0236416F}"/>
              </a:ext>
            </a:extLst>
          </p:cNvPr>
          <p:cNvSpPr/>
          <p:nvPr/>
        </p:nvSpPr>
        <p:spPr>
          <a:xfrm>
            <a:off x="6493537" y="3590903"/>
            <a:ext cx="3769607" cy="317017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87362F-B0B6-4231-959A-6973CC96C116}"/>
              </a:ext>
            </a:extLst>
          </p:cNvPr>
          <p:cNvSpPr/>
          <p:nvPr/>
        </p:nvSpPr>
        <p:spPr>
          <a:xfrm>
            <a:off x="3373326" y="4012048"/>
            <a:ext cx="2936248" cy="27631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4023260" y="763601"/>
            <a:ext cx="5266514" cy="2648291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279505" y="4012048"/>
            <a:ext cx="2861260" cy="276316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279505" y="763601"/>
            <a:ext cx="3457608" cy="303764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850886" y="133315"/>
            <a:ext cx="102383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PHSE: Year 3/4 - Summer Term – Being Me: Knowledge Organiser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279505" y="795084"/>
            <a:ext cx="3457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1 </a:t>
            </a:r>
            <a:r>
              <a:rPr lang="en-GB" dirty="0">
                <a:latin typeface="Comic Sans MS" panose="030F0702030302020204" pitchFamily="66" charset="0"/>
              </a:rPr>
              <a:t>– I can create my identity circle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</a:t>
            </a:r>
            <a:r>
              <a:rPr lang="en-GB" dirty="0">
                <a:latin typeface="Comic Sans MS" panose="030F0702030302020204" pitchFamily="66" charset="0"/>
              </a:rPr>
              <a:t>- identity, likes, dislikes, hobbies, interests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263965" y="4050693"/>
            <a:ext cx="2936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3 - </a:t>
            </a:r>
            <a:r>
              <a:rPr lang="en-GB" dirty="0">
                <a:latin typeface="Comic Sans MS" panose="030F0702030302020204" pitchFamily="66" charset="0"/>
              </a:rPr>
              <a:t>I can create a Venn Diagram of people’s differences</a:t>
            </a: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Venn, visible, invisible, respect </a:t>
            </a: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4023260" y="817209"/>
            <a:ext cx="4593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LKS1 Lesson 2 –</a:t>
            </a:r>
            <a:r>
              <a:rPr lang="en-GB" dirty="0">
                <a:latin typeface="Comic Sans MS" panose="030F0702030302020204" pitchFamily="66" charset="0"/>
              </a:rPr>
              <a:t> I understand what makes me unique</a:t>
            </a:r>
          </a:p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</a:t>
            </a:r>
            <a:r>
              <a:rPr lang="en-GB" dirty="0">
                <a:latin typeface="Comic Sans MS" panose="030F0702030302020204" pitchFamily="66" charset="0"/>
              </a:rPr>
              <a:t>- unique, different, individual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5383B-E78B-4DD8-B889-D0815FE17736}"/>
              </a:ext>
            </a:extLst>
          </p:cNvPr>
          <p:cNvSpPr/>
          <p:nvPr/>
        </p:nvSpPr>
        <p:spPr>
          <a:xfrm>
            <a:off x="3481839" y="4149100"/>
            <a:ext cx="28575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4 - </a:t>
            </a:r>
            <a:r>
              <a:rPr lang="en-GB" dirty="0">
                <a:latin typeface="Comic Sans MS" panose="030F0702030302020204" pitchFamily="66" charset="0"/>
              </a:rPr>
              <a:t>I can identify key people in my school community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</a:t>
            </a:r>
            <a:r>
              <a:rPr lang="en-GB" dirty="0">
                <a:latin typeface="Comic Sans MS" panose="030F0702030302020204" pitchFamily="66" charset="0"/>
              </a:rPr>
              <a:t> key people, responsibilities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6BA31-5D8D-47DA-996E-1C3F6238FD43}"/>
              </a:ext>
            </a:extLst>
          </p:cNvPr>
          <p:cNvSpPr txBox="1"/>
          <p:nvPr/>
        </p:nvSpPr>
        <p:spPr>
          <a:xfrm>
            <a:off x="6523302" y="3672846"/>
            <a:ext cx="3601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5 </a:t>
            </a:r>
            <a:r>
              <a:rPr lang="en-GB" dirty="0">
                <a:latin typeface="Comic Sans MS" panose="030F0702030302020204" pitchFamily="66" charset="0"/>
              </a:rPr>
              <a:t>– I can identify the different communities I belong to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communities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7230F-0B12-437A-B520-7B1B850F375B}"/>
              </a:ext>
            </a:extLst>
          </p:cNvPr>
          <p:cNvSpPr txBox="1"/>
          <p:nvPr/>
        </p:nvSpPr>
        <p:spPr>
          <a:xfrm>
            <a:off x="9634297" y="923563"/>
            <a:ext cx="2160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LKS2 Lesson 6 </a:t>
            </a:r>
            <a:r>
              <a:rPr lang="en-GB" dirty="0">
                <a:latin typeface="Comic Sans MS" panose="030F0702030302020204" pitchFamily="66" charset="0"/>
              </a:rPr>
              <a:t>– I can create a personal shield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– communities, unique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414455-743C-4D6E-8C3D-2EB51359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647" y="2294877"/>
            <a:ext cx="1179118" cy="14186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C877E3-0A13-432A-98FE-BB27412B9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483" y="2026902"/>
            <a:ext cx="1524447" cy="127247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6FB2D4-84C3-424B-857E-D424CB66D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750">
            <a:off x="4545655" y="2182670"/>
            <a:ext cx="988124" cy="1139806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FF5713D-1720-4F8A-9210-274994CAD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62" y="1731964"/>
            <a:ext cx="1225126" cy="173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E8B16-7842-4D05-BCB7-4A2481571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079" y="5609975"/>
            <a:ext cx="1684749" cy="1140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D56DF1-BEDC-4A48-982C-6ED4DE239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1936" y="3801241"/>
            <a:ext cx="1282983" cy="1025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C35304-5E69-48CE-902F-C7799BAC31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917" y="5967284"/>
            <a:ext cx="453344" cy="673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D9959-8AB8-4727-BE1B-2D8FA63EE7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2898" y="5276868"/>
            <a:ext cx="1434269" cy="13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02DB2E3-CCEB-4168-B2F2-95C1A7A78F34}"/>
              </a:ext>
            </a:extLst>
          </p:cNvPr>
          <p:cNvSpPr/>
          <p:nvPr/>
        </p:nvSpPr>
        <p:spPr>
          <a:xfrm>
            <a:off x="9324549" y="3429000"/>
            <a:ext cx="2601864" cy="332699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BE4B5E-4677-47A1-9CC0-7D4D0236416F}"/>
              </a:ext>
            </a:extLst>
          </p:cNvPr>
          <p:cNvSpPr/>
          <p:nvPr/>
        </p:nvSpPr>
        <p:spPr>
          <a:xfrm>
            <a:off x="9319225" y="830448"/>
            <a:ext cx="2796237" cy="2350952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87362F-B0B6-4231-959A-6973CC96C116}"/>
              </a:ext>
            </a:extLst>
          </p:cNvPr>
          <p:cNvSpPr/>
          <p:nvPr/>
        </p:nvSpPr>
        <p:spPr>
          <a:xfrm>
            <a:off x="5828947" y="3537576"/>
            <a:ext cx="3274536" cy="32376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7239C2-4437-41E9-BDF8-D5E8E37B8B46}"/>
              </a:ext>
            </a:extLst>
          </p:cNvPr>
          <p:cNvSpPr/>
          <p:nvPr/>
        </p:nvSpPr>
        <p:spPr>
          <a:xfrm>
            <a:off x="4565578" y="830447"/>
            <a:ext cx="4593343" cy="2598553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C62D8C-6494-47E8-8BE6-639D6D782B1B}"/>
              </a:ext>
            </a:extLst>
          </p:cNvPr>
          <p:cNvSpPr/>
          <p:nvPr/>
        </p:nvSpPr>
        <p:spPr>
          <a:xfrm>
            <a:off x="204517" y="5025219"/>
            <a:ext cx="5387900" cy="174999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FEF8AA-7A6F-4E72-8D7F-AC2ADA535650}"/>
              </a:ext>
            </a:extLst>
          </p:cNvPr>
          <p:cNvSpPr/>
          <p:nvPr/>
        </p:nvSpPr>
        <p:spPr>
          <a:xfrm>
            <a:off x="418985" y="802240"/>
            <a:ext cx="3887964" cy="3902282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corn logo white.gif">
            <a:extLst>
              <a:ext uri="{FF2B5EF4-FFF2-40B4-BE49-F238E27FC236}">
                <a16:creationId xmlns:a16="http://schemas.microsoft.com/office/drawing/2014/main" id="{8C8A845D-9118-421E-9F7F-A674B334D7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4" y="199781"/>
            <a:ext cx="1162050" cy="384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DF862-F4C9-4D10-8E9E-B11A3C7F71DB}"/>
              </a:ext>
            </a:extLst>
          </p:cNvPr>
          <p:cNvSpPr txBox="1"/>
          <p:nvPr/>
        </p:nvSpPr>
        <p:spPr>
          <a:xfrm>
            <a:off x="1442294" y="199781"/>
            <a:ext cx="1023832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PHSE: Year 5/6 – Summer Term – Being Me: Knowledge Organiser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8D470-C8A8-422C-A344-2B85E4CB980E}"/>
              </a:ext>
            </a:extLst>
          </p:cNvPr>
          <p:cNvSpPr txBox="1"/>
          <p:nvPr/>
        </p:nvSpPr>
        <p:spPr>
          <a:xfrm>
            <a:off x="437077" y="882907"/>
            <a:ext cx="3887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1 -</a:t>
            </a:r>
            <a:r>
              <a:rPr lang="en-GB" dirty="0">
                <a:latin typeface="Comic Sans MS" panose="030F0702030302020204" pitchFamily="66" charset="0"/>
              </a:rPr>
              <a:t> I can identify my talents and set goals for the future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</a:t>
            </a:r>
            <a:r>
              <a:rPr lang="en-GB" dirty="0">
                <a:latin typeface="Comic Sans MS" panose="030F0702030302020204" pitchFamily="66" charset="0"/>
              </a:rPr>
              <a:t>- talents, similarities, differences, future goals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663A8A-E15F-40FC-87EC-4E74D401355A}"/>
              </a:ext>
            </a:extLst>
          </p:cNvPr>
          <p:cNvSpPr/>
          <p:nvPr/>
        </p:nvSpPr>
        <p:spPr>
          <a:xfrm>
            <a:off x="257373" y="4911238"/>
            <a:ext cx="4368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UKS2 Lesson 3 - </a:t>
            </a:r>
            <a:r>
              <a:rPr lang="en-GB" dirty="0">
                <a:latin typeface="Comic Sans MS" panose="030F0702030302020204" pitchFamily="66" charset="0"/>
              </a:rPr>
              <a:t>I understand how discrimination and my own behaviours affects others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hate, discrimination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CC397-56DD-4752-93C9-65672F8C6404}"/>
              </a:ext>
            </a:extLst>
          </p:cNvPr>
          <p:cNvSpPr/>
          <p:nvPr/>
        </p:nvSpPr>
        <p:spPr>
          <a:xfrm>
            <a:off x="4776858" y="891908"/>
            <a:ext cx="42991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2 </a:t>
            </a:r>
            <a:r>
              <a:rPr lang="en-GB" dirty="0">
                <a:latin typeface="Comic Sans MS" panose="030F0702030302020204" pitchFamily="66" charset="0"/>
              </a:rPr>
              <a:t>– I can identify differences that make people unique</a:t>
            </a:r>
            <a:endParaRPr lang="en-GB" altLang="en-US" dirty="0">
              <a:latin typeface="Comic Sans MS" panose="030F0702030302020204" pitchFamily="66" charset="0"/>
            </a:endParaRPr>
          </a:p>
          <a:p>
            <a:endParaRPr lang="en-GB" altLang="en-US" dirty="0">
              <a:latin typeface="Comic Sans MS" panose="030F0702030302020204" pitchFamily="66" charset="0"/>
            </a:endParaRPr>
          </a:p>
          <a:p>
            <a:r>
              <a:rPr lang="en-GB" altLang="en-US" b="1" dirty="0">
                <a:latin typeface="Comic Sans MS" panose="030F0702030302020204" pitchFamily="66" charset="0"/>
              </a:rPr>
              <a:t>Key vocabulary </a:t>
            </a:r>
            <a:r>
              <a:rPr lang="en-GB" altLang="en-US" dirty="0">
                <a:latin typeface="Comic Sans MS" panose="030F0702030302020204" pitchFamily="66" charset="0"/>
              </a:rPr>
              <a:t>- </a:t>
            </a:r>
            <a:r>
              <a:rPr lang="fr-FR" altLang="en-US" dirty="0" err="1">
                <a:latin typeface="Comic Sans MS" panose="030F0702030302020204" pitchFamily="66" charset="0"/>
              </a:rPr>
              <a:t>differences</a:t>
            </a:r>
            <a:r>
              <a:rPr lang="fr-FR" altLang="en-US" dirty="0">
                <a:latin typeface="Comic Sans MS" panose="030F0702030302020204" pitchFamily="66" charset="0"/>
              </a:rPr>
              <a:t>, unique, </a:t>
            </a:r>
            <a:r>
              <a:rPr lang="fr-FR" altLang="en-US" dirty="0" err="1">
                <a:latin typeface="Comic Sans MS" panose="030F0702030302020204" pitchFamily="66" charset="0"/>
              </a:rPr>
              <a:t>strengths</a:t>
            </a:r>
            <a:r>
              <a:rPr lang="fr-FR" altLang="en-US" dirty="0">
                <a:latin typeface="Comic Sans MS" panose="030F0702030302020204" pitchFamily="66" charset="0"/>
              </a:rPr>
              <a:t>, </a:t>
            </a:r>
            <a:r>
              <a:rPr lang="fr-FR" altLang="en-US" dirty="0" err="1">
                <a:latin typeface="Comic Sans MS" panose="030F0702030302020204" pitchFamily="66" charset="0"/>
              </a:rPr>
              <a:t>qualities</a:t>
            </a:r>
            <a:r>
              <a:rPr lang="fr-FR" altLang="en-US" dirty="0">
                <a:latin typeface="Comic Sans MS" panose="030F0702030302020204" pitchFamily="66" charset="0"/>
              </a:rPr>
              <a:t>, discrimination</a:t>
            </a:r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85383B-E78B-4DD8-B889-D0815FE17736}"/>
              </a:ext>
            </a:extLst>
          </p:cNvPr>
          <p:cNvSpPr/>
          <p:nvPr/>
        </p:nvSpPr>
        <p:spPr>
          <a:xfrm>
            <a:off x="5919183" y="3537576"/>
            <a:ext cx="3239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4 - </a:t>
            </a:r>
            <a:r>
              <a:rPr lang="en-GB" dirty="0">
                <a:latin typeface="Comic Sans MS" panose="030F0702030302020204" pitchFamily="66" charset="0"/>
              </a:rPr>
              <a:t>I can explain how my school community is diverse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community, diversity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96BA31-5D8D-47DA-996E-1C3F6238FD43}"/>
              </a:ext>
            </a:extLst>
          </p:cNvPr>
          <p:cNvSpPr txBox="1"/>
          <p:nvPr/>
        </p:nvSpPr>
        <p:spPr>
          <a:xfrm>
            <a:off x="9346028" y="891907"/>
            <a:ext cx="2703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5 - </a:t>
            </a:r>
            <a:r>
              <a:rPr lang="en-GB" dirty="0">
                <a:latin typeface="Comic Sans MS" panose="030F0702030302020204" pitchFamily="66" charset="0"/>
              </a:rPr>
              <a:t>I understand the benefits of living in a diverse community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 - </a:t>
            </a:r>
            <a:r>
              <a:rPr lang="en-GB" dirty="0">
                <a:latin typeface="Comic Sans MS" panose="030F0702030302020204" pitchFamily="66" charset="0"/>
              </a:rPr>
              <a:t>community, respect, diversity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B7230F-0B12-437A-B520-7B1B850F375B}"/>
              </a:ext>
            </a:extLst>
          </p:cNvPr>
          <p:cNvSpPr txBox="1"/>
          <p:nvPr/>
        </p:nvSpPr>
        <p:spPr>
          <a:xfrm>
            <a:off x="9340013" y="3478408"/>
            <a:ext cx="2601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UKS2 Lesson 6 –</a:t>
            </a:r>
            <a:r>
              <a:rPr lang="en-GB" dirty="0">
                <a:latin typeface="Comic Sans MS" panose="030F0702030302020204" pitchFamily="66" charset="0"/>
              </a:rPr>
              <a:t> I can explain what makes my school community stronger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latin typeface="Comic Sans MS" panose="030F0702030302020204" pitchFamily="66" charset="0"/>
              </a:rPr>
              <a:t>Key vocabulary</a:t>
            </a:r>
            <a:r>
              <a:rPr lang="en-GB" dirty="0">
                <a:latin typeface="Comic Sans MS" panose="030F0702030302020204" pitchFamily="66" charset="0"/>
              </a:rPr>
              <a:t> -ethos, community spirit, diversity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E0282-F61C-4D13-8B84-50802F5F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65" y="2922445"/>
            <a:ext cx="2809875" cy="157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B20371-D189-4A2E-8DA8-C1F7AD0A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413" y="2394494"/>
            <a:ext cx="1380802" cy="980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12D29-C030-4019-988D-165354E65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283" y="5394164"/>
            <a:ext cx="725031" cy="10121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D03FD18-2D2B-4355-B859-06F9A6B1CB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0197" y="3622341"/>
            <a:ext cx="1277736" cy="10188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790A3A-26B7-4B55-AB07-7D34915107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471" y="5440512"/>
            <a:ext cx="1606808" cy="11287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A0758F-4E97-421D-ADF6-42A992855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891" y="5902564"/>
            <a:ext cx="2280731" cy="7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58073 -0.2805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-14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7427F086EDB4380E444178B5C126B" ma:contentTypeVersion="16" ma:contentTypeDescription="Create a new document." ma:contentTypeScope="" ma:versionID="611cf4b2912203d9bf8f6c990d83b11d">
  <xsd:schema xmlns:xsd="http://www.w3.org/2001/XMLSchema" xmlns:xs="http://www.w3.org/2001/XMLSchema" xmlns:p="http://schemas.microsoft.com/office/2006/metadata/properties" xmlns:ns2="7a4f7885-7dec-4956-8e33-f59d6bd32f49" xmlns:ns3="ef0db93c-26b1-4785-aa1d-9340deae468a" targetNamespace="http://schemas.microsoft.com/office/2006/metadata/properties" ma:root="true" ma:fieldsID="0d48523644f2c77db1dce06409f6e6c4" ns2:_="" ns3:_="">
    <xsd:import namespace="7a4f7885-7dec-4956-8e33-f59d6bd32f49"/>
    <xsd:import namespace="ef0db93c-26b1-4785-aa1d-9340deae4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f7885-7dec-4956-8e33-f59d6bd32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e2227a-d6d6-40cb-8ad7-dfc038abf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b93c-26b1-4785-aa1d-9340deae4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5bc1132-1d8c-4e03-a216-7db1b0d0244b}" ma:internalName="TaxCatchAll" ma:showField="CatchAllData" ma:web="ef0db93c-26b1-4785-aa1d-9340deae4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0db93c-26b1-4785-aa1d-9340deae468a" xsi:nil="true"/>
    <lcf76f155ced4ddcb4097134ff3c332f xmlns="7a4f7885-7dec-4956-8e33-f59d6bd32f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5E7CC4-A7AE-4477-B700-4A35E1D30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9318-1084-442D-937E-F6877A92B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4f7885-7dec-4956-8e33-f59d6bd32f49"/>
    <ds:schemaRef ds:uri="ef0db93c-26b1-4785-aa1d-9340deae4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A38C56-D613-4EDA-94CE-C286E8C85149}">
  <ds:schemaRefs>
    <ds:schemaRef ds:uri="7a4f7885-7dec-4956-8e33-f59d6bd32f49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f0db93c-26b1-4785-aa1d-9340deae468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275</Words>
  <Application>Microsoft Office PowerPoint</Application>
  <PresentationFormat>Widescreen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Bosley</dc:creator>
  <cp:lastModifiedBy>Linda Norcross</cp:lastModifiedBy>
  <cp:revision>41</cp:revision>
  <dcterms:created xsi:type="dcterms:W3CDTF">2023-02-05T14:50:22Z</dcterms:created>
  <dcterms:modified xsi:type="dcterms:W3CDTF">2023-05-16T15:57:38Z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0x01010093E7427F086EDB4380E444178B5C126B</vt:lpwstr>
  </property>
</Properties>
</file>