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60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D2FE40-DAF0-46BF-B1B8-CDFC9FF39D46}" v="19" dt="2024-11-27T15:52:52.2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69B38-3281-4E62-91E3-1D9B9D82F2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217AD3-2093-469E-9BB3-22C2F5377B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7EEC6-45D2-4ADE-B9DD-1D7EF8DA7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A95FD-D83B-4F17-AC3B-DF8B4FBDE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9C036-D972-490B-AD9C-50AF5A9C1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946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864FE-CB19-4D93-BD82-CD55053AF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334429-3E6D-4ADD-BEAC-B4D8C03DCD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86E29-B508-4B0D-9206-4198D0753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885014-1528-447E-A763-05DBCFFD1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5384E-92D1-4B58-9F27-348888E1B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313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334BB1-8EDC-4313-ADE0-35DB7534AE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F51AAD-E87B-4638-A921-C04C746589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5C317-FF0D-4E92-BAA8-53EF7EA53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41489-F26F-4B71-ABC9-807F019EF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E0155-F41F-4E2E-B069-9DBD72C9D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089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C3207-9AEA-4A1C-8CAB-730A30D5A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13F88-5EB4-484D-AE53-68F3AAA9B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D535F-F846-47C7-AEC2-D230BD6B6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50D8E-6B1D-4EAE-9021-455426110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31BB6-1D41-4D8A-B1EA-9D93E4F17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988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AEBAC-388A-4D87-A555-BF55D3A89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D3B488-B955-4BF2-A89F-B775130EE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16AD4-757E-4186-A399-832C771C8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BAF5E-5EA0-447D-9E79-2B6D1BC0D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02A7A-72CA-4E00-9349-F43EA85F1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656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23BC1-C5D1-4A42-983F-487132DDF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CE203-1B84-4FE1-8582-F660A21E95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E9B8E9-2A6D-4617-AAC9-19630743A0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FF1318-6464-4728-874B-92F2C22D3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74DA67-EB6A-4187-B71F-8B886AEF6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BFEA0A-02F9-4059-A703-A63F04246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487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27417-85A3-472B-B078-38A9B7126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3AD86-4827-478C-A900-752650415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0B48BC-3A09-45F9-9128-16AAAD93FB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FD5026-D3C5-4F23-8E9D-A838D71A8D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3377F4-6E5F-4664-87AE-19F9051761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CFB3B-F419-4D5E-9B8F-48D2EE84D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36782F-461D-4691-8CED-578CB49C3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41047B-39A6-4F27-82EF-92526F0B4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242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68FD6-8BDB-483D-866B-5CB981E01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806A36-25DA-4316-AC98-5C7930798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A856D5-EC7F-4BCB-9085-5DABB24D5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22E8DD-ADDA-4EC4-B59B-219E92E60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278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E41C85-AF11-4AF8-BA99-3D86E46BB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F1C70-DB3B-4577-BBCC-BF3555CC7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EB804E-E5AC-499F-98A9-8CA21D55F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259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5E99D-597F-4176-AA77-87D1584E5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C16F8-8B01-457B-8026-F8996F5F1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1FC9C8-4D26-4B3A-BC17-E6B0006300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00D251-11ED-4E2A-A6F5-3A6BEEA4C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C58F8-DC8E-4264-9BEE-B6F0614D2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986737-40A2-4FD0-8C01-E6D9E4D40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493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8BD4F-56AB-4C91-9205-9FC64FA72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D090F2-D4E7-47F3-A50A-F84A7DF616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03957E-B5F9-474C-BB84-F1ED0EE1C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999D74-ED1F-4C61-9905-068155CB2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FDB210-335F-432D-8BED-9E741FB79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BCE2F-DD59-4CD2-A955-744D6DBCF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78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24F8F1-7647-4F31-A8CA-F690489AF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5F4AD-AFB7-4D7F-AC7F-51C022A57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C2D41-DFA5-47AB-8AA1-FFCBBDE8E6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93549-4098-46B1-9668-203B25D65FA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3E7FF1-628D-4E26-A70F-7416EB7528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7948DC-6886-4012-89CC-D50EFBE2E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708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32D9AC-41CF-494F-BF60-415E6390D167}"/>
              </a:ext>
            </a:extLst>
          </p:cNvPr>
          <p:cNvSpPr txBox="1"/>
          <p:nvPr/>
        </p:nvSpPr>
        <p:spPr>
          <a:xfrm>
            <a:off x="311215" y="184952"/>
            <a:ext cx="6789907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Knowledge Organiser – Birds (Lower Key Stage 2) – </a:t>
            </a:r>
          </a:p>
          <a:p>
            <a:r>
              <a:rPr lang="en-GB" dirty="0">
                <a:latin typeface="Comic Sans MS" panose="030F0702030302020204" pitchFamily="66" charset="0"/>
              </a:rPr>
              <a:t>Year B - Autumn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AE687E-ACA3-4346-85B8-2FD395E7E2C9}"/>
              </a:ext>
            </a:extLst>
          </p:cNvPr>
          <p:cNvSpPr txBox="1"/>
          <p:nvPr/>
        </p:nvSpPr>
        <p:spPr>
          <a:xfrm rot="10800000" flipH="1" flipV="1">
            <a:off x="311215" y="1434763"/>
            <a:ext cx="7196994" cy="3760645"/>
          </a:xfrm>
          <a:prstGeom prst="rect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 I know how to use pencils to create lines of thickness in drawings. 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 I know how to choose and use three different grades of pencil when drawing.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 I know how to use a viewfinder to focus on a specific part of an artefact before drawing it. 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 I know how to use charcoal, pencil and pastel to create art. </a:t>
            </a:r>
            <a:endParaRPr lang="en-GB" b="1" dirty="0">
              <a:latin typeface="Comic Sans MS" panose="030F0702030302020204" pitchFamily="66" charset="0"/>
            </a:endParaRP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create a repeating pattern in print. To know how to create a printed piece of art by pressing, rolling, rubbing and stamping. </a:t>
            </a:r>
            <a:endParaRPr lang="en-GB" b="1" dirty="0">
              <a:latin typeface="Comic Sans MS" panose="030F0702030302020204" pitchFamily="66" charset="0"/>
            </a:endParaRP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cut, roll and coil materials. To know how to make a nature sculpture. To know how to create sculptures with different materials. </a:t>
            </a:r>
            <a:endParaRPr lang="en-GB" b="1" dirty="0">
              <a:latin typeface="Comic Sans MS" panose="030F0702030302020204" pitchFamily="66" charset="0"/>
            </a:endParaRP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respond positively to ideas and starting points. 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explore ideas and collect information. 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describe differences and similarities and make links to my own work. 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I know how to try different materials and methods to improve. </a:t>
            </a:r>
            <a:endParaRPr lang="en-GB" b="1" dirty="0">
              <a:latin typeface="Comic Sans MS" panose="030F0702030302020204" pitchFamily="66" charset="0"/>
            </a:endParaRPr>
          </a:p>
          <a:p>
            <a:pPr fontAlgn="t">
              <a:lnSpc>
                <a:spcPts val="1500"/>
              </a:lnSpc>
            </a:pPr>
            <a:endParaRPr lang="en-GB" sz="1600" dirty="0">
              <a:latin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4C270C-06F3-4B1D-8D8C-6BBDB89888B1}"/>
              </a:ext>
            </a:extLst>
          </p:cNvPr>
          <p:cNvSpPr txBox="1"/>
          <p:nvPr/>
        </p:nvSpPr>
        <p:spPr>
          <a:xfrm>
            <a:off x="311215" y="1011483"/>
            <a:ext cx="6970855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Comic Sans MS" panose="030F0702030302020204" pitchFamily="66" charset="0"/>
              </a:rPr>
              <a:t>Sticky Knowledge - What I already know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9EACF3-D6F5-4767-9BA6-344E55DCAB86}"/>
              </a:ext>
            </a:extLst>
          </p:cNvPr>
          <p:cNvSpPr txBox="1"/>
          <p:nvPr/>
        </p:nvSpPr>
        <p:spPr>
          <a:xfrm>
            <a:off x="7727060" y="1288569"/>
            <a:ext cx="4153725" cy="338554"/>
          </a:xfrm>
          <a:prstGeom prst="rect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Calibri"/>
              </a:rPr>
              <a:t>Core Learning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3BD1CAF-8B65-19A3-1460-48C2DAE3F3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1409089"/>
              </p:ext>
            </p:extLst>
          </p:nvPr>
        </p:nvGraphicFramePr>
        <p:xfrm>
          <a:off x="7727060" y="1725745"/>
          <a:ext cx="3993283" cy="2369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93283">
                  <a:extLst>
                    <a:ext uri="{9D8B030D-6E8A-4147-A177-3AD203B41FA5}">
                      <a16:colId xmlns:a16="http://schemas.microsoft.com/office/drawing/2014/main" val="25338226"/>
                    </a:ext>
                  </a:extLst>
                </a:gridCol>
              </a:tblGrid>
              <a:tr h="361950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mic Sans MS" panose="030F0702030302020204" pitchFamily="66" charset="0"/>
                        </a:rPr>
                        <a:t>To know how to draw details carefully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1574637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mic Sans MS" panose="030F0702030302020204" pitchFamily="66" charset="0"/>
                        </a:rPr>
                        <a:t>To know how to draw birds in pencils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5754574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mic Sans MS" panose="030F0702030302020204" pitchFamily="66" charset="0"/>
                        </a:rPr>
                        <a:t>To know how to ink print feathers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0126804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latin typeface="Comic Sans MS" panose="030F0702030302020204" pitchFamily="66" charset="0"/>
                        </a:rPr>
                        <a:t>To know how to make a 3D model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62137478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latin typeface="Comic Sans MS" panose="030F0702030302020204" pitchFamily="66" charset="0"/>
                        </a:rPr>
                        <a:t>To know how to finish and evaluate my artwork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6894980"/>
                  </a:ext>
                </a:extLst>
              </a:tr>
            </a:tbl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5ED3A89A-A602-B27C-14D7-F06AD1CA79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8447" y="147680"/>
            <a:ext cx="1646897" cy="10422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26FE3A-BB54-CC52-2E42-56A38C526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09" y="5471818"/>
            <a:ext cx="832228" cy="10877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FDF577A-E478-AE30-9524-03ACCB41C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4087" y="4233317"/>
            <a:ext cx="3579669" cy="24770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204790-95AF-BED7-65C0-C29EC5057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177" y="5471817"/>
            <a:ext cx="832228" cy="10877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E207711-0EB6-E531-613D-6929065F4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1904" y="5471816"/>
            <a:ext cx="832228" cy="108770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D1912BD-09C3-F9AB-42FD-D82FD9460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872" y="5479975"/>
            <a:ext cx="832228" cy="108770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B297488-1E3C-F230-0239-65B3BA0F6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599" y="5479975"/>
            <a:ext cx="832228" cy="108770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2EF939E-B746-D893-3259-10686BC92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8326" y="5471815"/>
            <a:ext cx="832228" cy="108770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1089A73-1765-7B56-1B2C-D147B75D0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6175" y="5479975"/>
            <a:ext cx="832228" cy="108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460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8001703-03EA-4E70-837C-A434509D81C5}"/>
              </a:ext>
            </a:extLst>
          </p:cNvPr>
          <p:cNvSpPr txBox="1"/>
          <p:nvPr/>
        </p:nvSpPr>
        <p:spPr>
          <a:xfrm>
            <a:off x="506289" y="317412"/>
            <a:ext cx="1322512" cy="307777"/>
          </a:xfrm>
          <a:prstGeom prst="rect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Calibri"/>
              </a:rPr>
              <a:t>Artist Focus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A34F00-3F4F-9C50-3B3E-16741DF7E70F}"/>
              </a:ext>
            </a:extLst>
          </p:cNvPr>
          <p:cNvSpPr/>
          <p:nvPr/>
        </p:nvSpPr>
        <p:spPr>
          <a:xfrm>
            <a:off x="773444" y="5355655"/>
            <a:ext cx="24112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Brancusi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B82712-9F8F-65F9-1B25-8CC0F1403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41" y="821395"/>
            <a:ext cx="1723422" cy="21577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83E56A-9392-AAB5-0994-A967B5BB47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5062" y="625189"/>
            <a:ext cx="1681269" cy="26455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E34BF6-05FD-EB67-1C75-EC729C371C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624" y="3175381"/>
            <a:ext cx="1372425" cy="21101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075F08-B3EF-ED73-634D-80502D5C25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6796" y="471300"/>
            <a:ext cx="3060305" cy="195897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BE691D4-7CC5-5E2E-5EFA-BBC4B2C42B02}"/>
              </a:ext>
            </a:extLst>
          </p:cNvPr>
          <p:cNvSpPr/>
          <p:nvPr/>
        </p:nvSpPr>
        <p:spPr>
          <a:xfrm>
            <a:off x="6277594" y="5285485"/>
            <a:ext cx="466666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Richard Sweeney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3CB3C50-2A38-1BD1-9CC9-9E904729E0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2618" y="2799951"/>
            <a:ext cx="1528355" cy="23324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C9AC9BB-556F-4171-26A8-2A93041321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0822" y="2790059"/>
            <a:ext cx="1612231" cy="235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64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8551FA9-AD41-3C51-BDE7-1B319E6E34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8361468"/>
              </p:ext>
            </p:extLst>
          </p:nvPr>
        </p:nvGraphicFramePr>
        <p:xfrm>
          <a:off x="43991" y="103697"/>
          <a:ext cx="12049686" cy="6631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8435">
                  <a:extLst>
                    <a:ext uri="{9D8B030D-6E8A-4147-A177-3AD203B41FA5}">
                      <a16:colId xmlns:a16="http://schemas.microsoft.com/office/drawing/2014/main" val="3336003128"/>
                    </a:ext>
                  </a:extLst>
                </a:gridCol>
                <a:gridCol w="9891251">
                  <a:extLst>
                    <a:ext uri="{9D8B030D-6E8A-4147-A177-3AD203B41FA5}">
                      <a16:colId xmlns:a16="http://schemas.microsoft.com/office/drawing/2014/main" val="3334930877"/>
                    </a:ext>
                  </a:extLst>
                </a:gridCol>
              </a:tblGrid>
              <a:tr h="1000321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mic Sans MS" panose="030F0702030302020204" pitchFamily="66" charset="0"/>
                        </a:rPr>
                        <a:t>Key Vocabulary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mic Sans MS" panose="030F0702030302020204" pitchFamily="66" charset="0"/>
                        </a:rPr>
                        <a:t>Definition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7270765"/>
                  </a:ext>
                </a:extLst>
              </a:tr>
              <a:tr h="510109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mic Sans MS" panose="030F0702030302020204" pitchFamily="66" charset="0"/>
                        </a:rPr>
                        <a:t>texture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GB" sz="1800" b="0" i="0" dirty="0">
                          <a:effectLst/>
                          <a:latin typeface="Comic Sans MS" panose="030F0702030302020204" pitchFamily="66" charset="0"/>
                        </a:rPr>
                        <a:t>How something feels or looks like it would feel, such as rough, smooth, bumpy, or soft.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998327"/>
                  </a:ext>
                </a:extLst>
              </a:tr>
              <a:tr h="510109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mic Sans MS" panose="030F0702030302020204" pitchFamily="66" charset="0"/>
                        </a:rPr>
                        <a:t>outline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GB" sz="1800" b="0" i="0" dirty="0">
                          <a:effectLst/>
                          <a:latin typeface="Comic Sans MS" panose="030F0702030302020204" pitchFamily="66" charset="0"/>
                        </a:rPr>
                        <a:t>The line around the outside edge of a shape or object.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853291"/>
                  </a:ext>
                </a:extLst>
              </a:tr>
              <a:tr h="829326">
                <a:tc>
                  <a:txBody>
                    <a:bodyPr/>
                    <a:lstStyle/>
                    <a:p>
                      <a:r>
                        <a:rPr lang="en-GB" dirty="0">
                          <a:latin typeface="Comic Sans MS" panose="030F0702030302020204" pitchFamily="66" charset="0"/>
                        </a:rPr>
                        <a:t>block printing ink </a:t>
                      </a:r>
                      <a:endParaRPr lang="en-GB" sz="1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GB" sz="1800" b="0" i="0" dirty="0">
                          <a:effectLst/>
                          <a:latin typeface="Comic Sans MS" panose="030F0702030302020204" pitchFamily="66" charset="0"/>
                        </a:rPr>
                        <a:t>A special thick ink used to print designs from a printing block onto paper or fabric.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537792"/>
                  </a:ext>
                </a:extLst>
              </a:tr>
              <a:tr h="688115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mic Sans MS" panose="030F0702030302020204" pitchFamily="66" charset="0"/>
                        </a:rPr>
                        <a:t>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GB" sz="1800" b="0" i="0" dirty="0">
                          <a:effectLst/>
                          <a:latin typeface="Comic Sans MS" panose="030F0702030302020204" pitchFamily="66" charset="0"/>
                        </a:rPr>
                        <a:t>The shape of an object that has height, width, and depth, making it look three-dimensional (3D).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566592"/>
                  </a:ext>
                </a:extLst>
              </a:tr>
              <a:tr h="512293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mic Sans MS" panose="030F0702030302020204" pitchFamily="66" charset="0"/>
                        </a:rPr>
                        <a:t>evaluate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GB" sz="1800" b="0" i="0" dirty="0">
                          <a:effectLst/>
                          <a:latin typeface="Comic Sans MS" panose="030F0702030302020204" pitchFamily="66" charset="0"/>
                        </a:rPr>
                        <a:t>To think about what went well and what could be improved in your artwork.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89692"/>
                  </a:ext>
                </a:extLst>
              </a:tr>
              <a:tr h="892690">
                <a:tc>
                  <a:txBody>
                    <a:bodyPr/>
                    <a:lstStyle/>
                    <a:p>
                      <a:r>
                        <a:rPr lang="en-GB" dirty="0">
                          <a:latin typeface="Comic Sans MS" panose="030F0702030302020204" pitchFamily="66" charset="0"/>
                        </a:rPr>
                        <a:t>polystyrene printing tiles</a:t>
                      </a:r>
                      <a:endParaRPr lang="en-GB" sz="1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GB" sz="1800" b="0" i="0" dirty="0">
                          <a:effectLst/>
                          <a:latin typeface="Comic Sans MS" panose="030F0702030302020204" pitchFamily="66" charset="0"/>
                        </a:rPr>
                        <a:t>Soft foam sheets that artists press lines and patterns into to create printing blocks.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793096"/>
                  </a:ext>
                </a:extLst>
              </a:tr>
              <a:tr h="688115">
                <a:tc>
                  <a:txBody>
                    <a:bodyPr/>
                    <a:lstStyle/>
                    <a:p>
                      <a:r>
                        <a:rPr lang="en-GB" dirty="0">
                          <a:latin typeface="Comic Sans MS" panose="030F0702030302020204" pitchFamily="66" charset="0"/>
                        </a:rPr>
                        <a:t>inking rollers</a:t>
                      </a:r>
                      <a:endParaRPr lang="en-GB" sz="1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GB" sz="1800" b="0" i="0" dirty="0">
                          <a:effectLst/>
                          <a:latin typeface="Comic Sans MS" panose="030F0702030302020204" pitchFamily="66" charset="0"/>
                        </a:rPr>
                        <a:t>Tools used to spread ink evenly onto a printing block before printing. They are also called </a:t>
                      </a:r>
                      <a:r>
                        <a:rPr lang="en-GB" sz="1800" b="1" i="0" dirty="0">
                          <a:effectLst/>
                          <a:latin typeface="Comic Sans MS" panose="030F0702030302020204" pitchFamily="66" charset="0"/>
                        </a:rPr>
                        <a:t>brayers</a:t>
                      </a:r>
                      <a:r>
                        <a:rPr lang="en-GB" sz="1800" b="0" i="0" dirty="0">
                          <a:effectLst/>
                          <a:latin typeface="Comic Sans MS" panose="030F0702030302020204" pitchFamily="66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054807"/>
                  </a:ext>
                </a:extLst>
              </a:tr>
              <a:tr h="1000321">
                <a:tc>
                  <a:txBody>
                    <a:bodyPr/>
                    <a:lstStyle/>
                    <a:p>
                      <a:r>
                        <a:rPr lang="en-GB" dirty="0">
                          <a:latin typeface="Comic Sans MS" panose="030F0702030302020204" pitchFamily="66" charset="0"/>
                        </a:rPr>
                        <a:t>layer</a:t>
                      </a:r>
                      <a:endParaRPr lang="en-GB" sz="1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GB" sz="1800" b="0" i="0" dirty="0">
                          <a:effectLst/>
                          <a:latin typeface="Comic Sans MS" panose="030F0702030302020204" pitchFamily="66" charset="0"/>
                        </a:rPr>
                        <a:t>One part placed on top of another. Artists can add layers of colour, paint, ink, or materials to create effects.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656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2291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E7427F086EDB4380E444178B5C126B" ma:contentTypeVersion="19" ma:contentTypeDescription="Create a new document." ma:contentTypeScope="" ma:versionID="dec0d1cd5584ab1f314732643c58256d">
  <xsd:schema xmlns:xsd="http://www.w3.org/2001/XMLSchema" xmlns:xs="http://www.w3.org/2001/XMLSchema" xmlns:p="http://schemas.microsoft.com/office/2006/metadata/properties" xmlns:ns2="7a4f7885-7dec-4956-8e33-f59d6bd32f49" xmlns:ns3="ef0db93c-26b1-4785-aa1d-9340deae468a" targetNamespace="http://schemas.microsoft.com/office/2006/metadata/properties" ma:root="true" ma:fieldsID="5ea9a53da8fce79f2365dbb511ad91f3" ns2:_="" ns3:_="">
    <xsd:import namespace="7a4f7885-7dec-4956-8e33-f59d6bd32f49"/>
    <xsd:import namespace="ef0db93c-26b1-4785-aa1d-9340deae46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4f7885-7dec-4956-8e33-f59d6bd32f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7e2227a-d6d6-40cb-8ad7-dfc038abf8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0db93c-26b1-4785-aa1d-9340deae468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b5bc1132-1d8c-4e03-a216-7db1b0d0244b}" ma:internalName="TaxCatchAll" ma:showField="CatchAllData" ma:web="ef0db93c-26b1-4785-aa1d-9340deae46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f0db93c-26b1-4785-aa1d-9340deae468a" xsi:nil="true"/>
    <lcf76f155ced4ddcb4097134ff3c332f xmlns="7a4f7885-7dec-4956-8e33-f59d6bd32f4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AEF7F64-DF4D-4CCB-B3C6-5112952B7E3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A488834-3508-4EE7-B2F7-B8AD79F1C296}">
  <ds:schemaRefs>
    <ds:schemaRef ds:uri="7a4f7885-7dec-4956-8e33-f59d6bd32f49"/>
    <ds:schemaRef ds:uri="ef0db93c-26b1-4785-aa1d-9340deae468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426836C-C958-445E-9556-9C4AD8246D63}">
  <ds:schemaRefs>
    <ds:schemaRef ds:uri="http://schemas.microsoft.com/office/2006/documentManagement/types"/>
    <ds:schemaRef ds:uri="7a4f7885-7dec-4956-8e33-f59d6bd32f49"/>
    <ds:schemaRef ds:uri="http://www.w3.org/XML/1998/namespace"/>
    <ds:schemaRef ds:uri="ef0db93c-26b1-4785-aa1d-9340deae468a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1405</TotalTime>
  <Words>406</Words>
  <Application>Microsoft Office PowerPoint</Application>
  <PresentationFormat>Widescreen</PresentationFormat>
  <Paragraphs>40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Segoe UI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Norcross</dc:creator>
  <cp:lastModifiedBy>Nicola Sheen</cp:lastModifiedBy>
  <cp:revision>53</cp:revision>
  <dcterms:created xsi:type="dcterms:W3CDTF">2024-01-23T18:27:51Z</dcterms:created>
  <dcterms:modified xsi:type="dcterms:W3CDTF">2026-07-23T12:57:19Z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0x01010093E7427F086EDB4380E444178B5C126B</vt:lpwstr>
  </property>
  <property fmtid="{D5CDD505-2E9C-101B-9397-08002B2CF9AE}" pid="3" name="MediaServiceImageTags">
    <vt:lpwstr/>
  </property>
</Properties>
</file>