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66"/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2DB2E3-CCEB-4168-B2F2-95C1A7A78F34}"/>
              </a:ext>
            </a:extLst>
          </p:cNvPr>
          <p:cNvSpPr/>
          <p:nvPr/>
        </p:nvSpPr>
        <p:spPr>
          <a:xfrm>
            <a:off x="9575920" y="763600"/>
            <a:ext cx="2355931" cy="2648291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E4B5E-4677-47A1-9CC0-7D4D0236416F}"/>
              </a:ext>
            </a:extLst>
          </p:cNvPr>
          <p:cNvSpPr/>
          <p:nvPr/>
        </p:nvSpPr>
        <p:spPr>
          <a:xfrm>
            <a:off x="6493537" y="3590903"/>
            <a:ext cx="3769607" cy="317017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87362F-B0B6-4231-959A-6973CC96C116}"/>
              </a:ext>
            </a:extLst>
          </p:cNvPr>
          <p:cNvSpPr/>
          <p:nvPr/>
        </p:nvSpPr>
        <p:spPr>
          <a:xfrm>
            <a:off x="3373326" y="4012048"/>
            <a:ext cx="2936248" cy="2763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4023260" y="763601"/>
            <a:ext cx="5266514" cy="26482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279505" y="4012048"/>
            <a:ext cx="2861260" cy="27631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279505" y="763601"/>
            <a:ext cx="3457608" cy="303764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850886" y="133315"/>
            <a:ext cx="102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PHSE: Year 3/4 - Spring Term – Drug Education : Knowledge Organiser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279505" y="795084"/>
            <a:ext cx="3457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1 </a:t>
            </a:r>
            <a:r>
              <a:rPr lang="en-GB" dirty="0">
                <a:latin typeface="Comic Sans MS" panose="030F0702030302020204" pitchFamily="66" charset="0"/>
              </a:rPr>
              <a:t>–Explore characters that have particular conditions and discuss how these characters might feel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</a:t>
            </a:r>
            <a:r>
              <a:rPr lang="en-GB" dirty="0">
                <a:latin typeface="Comic Sans MS" panose="030F0702030302020204" pitchFamily="66" charset="0"/>
              </a:rPr>
              <a:t>- respect, support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263965" y="4050693"/>
            <a:ext cx="293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3 - </a:t>
            </a:r>
            <a:r>
              <a:rPr lang="en-GB" dirty="0">
                <a:latin typeface="Comic Sans MS" panose="030F0702030302020204" pitchFamily="66" charset="0"/>
              </a:rPr>
              <a:t>Explore everyday medicines and household product risks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harmful</a:t>
            </a: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4023260" y="817209"/>
            <a:ext cx="4593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LKS1 Lesson 2 - </a:t>
            </a:r>
            <a:r>
              <a:rPr lang="en-GB" dirty="0">
                <a:latin typeface="Comic Sans MS" panose="030F0702030302020204" pitchFamily="66" charset="0"/>
              </a:rPr>
              <a:t>Explore everyday medicines and household product risks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Key vocabulary - medicine, household products, risk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5E19F-6D22-4587-B950-6092DC00BC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89560" y="2779615"/>
            <a:ext cx="700619" cy="935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C959D-5A0C-415B-BF83-7D74C2861C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27090" y="2239828"/>
            <a:ext cx="929014" cy="8214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85383B-E78B-4DD8-B889-D0815FE17736}"/>
              </a:ext>
            </a:extLst>
          </p:cNvPr>
          <p:cNvSpPr/>
          <p:nvPr/>
        </p:nvSpPr>
        <p:spPr>
          <a:xfrm>
            <a:off x="3481839" y="4149100"/>
            <a:ext cx="2857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4 - </a:t>
            </a:r>
            <a:r>
              <a:rPr lang="en-GB" dirty="0">
                <a:latin typeface="Comic Sans MS" panose="030F0702030302020204" pitchFamily="66" charset="0"/>
              </a:rPr>
              <a:t>I understand the risks and dangers of medicines.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</a:t>
            </a:r>
            <a:r>
              <a:rPr lang="en-GB" dirty="0">
                <a:latin typeface="Comic Sans MS" panose="030F0702030302020204" pitchFamily="66" charset="0"/>
              </a:rPr>
              <a:t> medicine, risk, danger</a:t>
            </a: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6BA31-5D8D-47DA-996E-1C3F6238FD43}"/>
              </a:ext>
            </a:extLst>
          </p:cNvPr>
          <p:cNvSpPr txBox="1"/>
          <p:nvPr/>
        </p:nvSpPr>
        <p:spPr>
          <a:xfrm>
            <a:off x="6523302" y="3672846"/>
            <a:ext cx="2703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5 </a:t>
            </a:r>
            <a:r>
              <a:rPr lang="en-GB" dirty="0">
                <a:latin typeface="Comic Sans MS" panose="030F0702030302020204" pitchFamily="66" charset="0"/>
              </a:rPr>
              <a:t>– I understand the positive and negative consequences of drugs.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 </a:t>
            </a:r>
            <a:r>
              <a:rPr lang="en-GB" dirty="0">
                <a:latin typeface="Comic Sans MS" panose="030F0702030302020204" pitchFamily="66" charset="0"/>
              </a:rPr>
              <a:t>lighter fluid, second-hand smoke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7230F-0B12-437A-B520-7B1B850F375B}"/>
              </a:ext>
            </a:extLst>
          </p:cNvPr>
          <p:cNvSpPr txBox="1"/>
          <p:nvPr/>
        </p:nvSpPr>
        <p:spPr>
          <a:xfrm>
            <a:off x="9634297" y="923563"/>
            <a:ext cx="2160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6 </a:t>
            </a:r>
            <a:r>
              <a:rPr lang="en-GB" dirty="0">
                <a:latin typeface="Comic Sans MS" panose="030F0702030302020204" pitchFamily="66" charset="0"/>
              </a:rPr>
              <a:t>– Identifying risks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risk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0FF6437-1DD9-4C98-A1A7-5379406B77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37577" y="2066962"/>
            <a:ext cx="929014" cy="1048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4B08E6-ED7F-4430-AC8D-777D389D63A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911096" y="4936664"/>
            <a:ext cx="1070422" cy="17449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69AFD5-9989-45F1-B3E7-0CA8E075D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39" y="3872371"/>
            <a:ext cx="1771775" cy="2062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810991-A9CD-43FB-A8EA-17573AEDEAE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928856" y="5785772"/>
            <a:ext cx="1077869" cy="938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74D877-0765-4C1A-8EA4-4E64C36882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607" y="5912845"/>
            <a:ext cx="659885" cy="77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3ECB9-E0C2-448F-B519-1B807670D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0916" y="2149781"/>
            <a:ext cx="898936" cy="12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2DB2E3-CCEB-4168-B2F2-95C1A7A78F34}"/>
              </a:ext>
            </a:extLst>
          </p:cNvPr>
          <p:cNvSpPr/>
          <p:nvPr/>
        </p:nvSpPr>
        <p:spPr>
          <a:xfrm>
            <a:off x="9324549" y="3429000"/>
            <a:ext cx="2601864" cy="332699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E4B5E-4677-47A1-9CC0-7D4D0236416F}"/>
              </a:ext>
            </a:extLst>
          </p:cNvPr>
          <p:cNvSpPr/>
          <p:nvPr/>
        </p:nvSpPr>
        <p:spPr>
          <a:xfrm>
            <a:off x="9319225" y="830448"/>
            <a:ext cx="2796237" cy="235095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87362F-B0B6-4231-959A-6973CC96C116}"/>
              </a:ext>
            </a:extLst>
          </p:cNvPr>
          <p:cNvSpPr/>
          <p:nvPr/>
        </p:nvSpPr>
        <p:spPr>
          <a:xfrm>
            <a:off x="5828947" y="3537576"/>
            <a:ext cx="3274536" cy="32376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4565578" y="830447"/>
            <a:ext cx="4593343" cy="259855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204517" y="5025219"/>
            <a:ext cx="5387900" cy="174999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418985" y="802240"/>
            <a:ext cx="3887964" cy="390228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442294" y="199781"/>
            <a:ext cx="102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PHSE: Year 5/6 – Spring Term – Drug Education : Knowledge Organiser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437077" y="882907"/>
            <a:ext cx="3887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1 - </a:t>
            </a:r>
            <a:r>
              <a:rPr lang="en-GB" dirty="0">
                <a:latin typeface="Comic Sans MS" panose="030F0702030302020204" pitchFamily="66" charset="0"/>
              </a:rPr>
              <a:t>identify a range of drugs found in common drinks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</a:t>
            </a:r>
            <a:r>
              <a:rPr lang="en-GB" dirty="0">
                <a:latin typeface="Comic Sans MS" panose="030F0702030302020204" pitchFamily="66" charset="0"/>
              </a:rPr>
              <a:t>- soft drinks, energy drinks, alcoholic drinks, caffeine, obesity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257373" y="4911238"/>
            <a:ext cx="5282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UKS2 Lesson 3 - </a:t>
            </a:r>
            <a:r>
              <a:rPr lang="en-GB" dirty="0">
                <a:latin typeface="Comic Sans MS" panose="030F0702030302020204" pitchFamily="66" charset="0"/>
              </a:rPr>
              <a:t>To understand the harmful effects of alcohol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organs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4776858" y="891908"/>
            <a:ext cx="429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2 </a:t>
            </a:r>
            <a:r>
              <a:rPr lang="en-GB" dirty="0">
                <a:latin typeface="Comic Sans MS" panose="030F0702030302020204" pitchFamily="66" charset="0"/>
              </a:rPr>
              <a:t>- </a:t>
            </a:r>
            <a:r>
              <a:rPr lang="en-GB" altLang="en-US" dirty="0">
                <a:latin typeface="Comic Sans MS" panose="030F0702030302020204" pitchFamily="66" charset="0"/>
              </a:rPr>
              <a:t>To identify a range of drugs and assess risks and effects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altLang="en-US" b="1" dirty="0">
                <a:latin typeface="Comic Sans MS" panose="030F0702030302020204" pitchFamily="66" charset="0"/>
              </a:rPr>
              <a:t>Key vocabulary </a:t>
            </a:r>
            <a:r>
              <a:rPr lang="en-GB" altLang="en-US" dirty="0">
                <a:latin typeface="Comic Sans MS" panose="030F0702030302020204" pitchFamily="66" charset="0"/>
              </a:rPr>
              <a:t>- slogan, health risks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28B978D1-6452-4A99-A335-0A2ED817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2280094"/>
            <a:ext cx="2171049" cy="10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85383B-E78B-4DD8-B889-D0815FE17736}"/>
              </a:ext>
            </a:extLst>
          </p:cNvPr>
          <p:cNvSpPr/>
          <p:nvPr/>
        </p:nvSpPr>
        <p:spPr>
          <a:xfrm>
            <a:off x="5919183" y="3537576"/>
            <a:ext cx="3239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4 - </a:t>
            </a:r>
            <a:r>
              <a:rPr lang="en-GB" dirty="0">
                <a:latin typeface="Comic Sans MS" panose="030F0702030302020204" pitchFamily="66" charset="0"/>
              </a:rPr>
              <a:t>I understand the harmful effects of cigarettes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Tobacco, chemicals, addiction, nicotine, cigarettes, e-cigarettes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6BA31-5D8D-47DA-996E-1C3F6238FD43}"/>
              </a:ext>
            </a:extLst>
          </p:cNvPr>
          <p:cNvSpPr txBox="1"/>
          <p:nvPr/>
        </p:nvSpPr>
        <p:spPr>
          <a:xfrm>
            <a:off x="9346028" y="891907"/>
            <a:ext cx="270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5 - </a:t>
            </a:r>
            <a:r>
              <a:rPr lang="en-GB" dirty="0">
                <a:latin typeface="Comic Sans MS" panose="030F0702030302020204" pitchFamily="66" charset="0"/>
              </a:rPr>
              <a:t>I understand the harmful effects of cigarettes (continued)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6893E-587D-45ED-A30A-961F1EFF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69" y="5949058"/>
            <a:ext cx="1207603" cy="7616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B7230F-0B12-437A-B520-7B1B850F375B}"/>
              </a:ext>
            </a:extLst>
          </p:cNvPr>
          <p:cNvSpPr txBox="1"/>
          <p:nvPr/>
        </p:nvSpPr>
        <p:spPr>
          <a:xfrm>
            <a:off x="9340013" y="3478408"/>
            <a:ext cx="2601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6 - </a:t>
            </a:r>
            <a:r>
              <a:rPr lang="en-GB" dirty="0">
                <a:latin typeface="Comic Sans MS" panose="030F0702030302020204" pitchFamily="66" charset="0"/>
              </a:rPr>
              <a:t>The history of cigarettes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ration packs, addiction, habit, informed choice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E1CA9-E4D4-4312-9C1A-937B94510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840" y="41271"/>
            <a:ext cx="877389" cy="745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9F092-02AF-4D6B-A499-5BA48C567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571" y="3015788"/>
            <a:ext cx="1349679" cy="130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E8BBF-EA43-4C3C-88A4-AC418A8E1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2" y="3163764"/>
            <a:ext cx="1722433" cy="955707"/>
          </a:xfrm>
          <a:prstGeom prst="rect">
            <a:avLst/>
          </a:prstGeom>
        </p:spPr>
      </p:pic>
      <p:pic>
        <p:nvPicPr>
          <p:cNvPr id="33" name="Picture 1">
            <a:extLst>
              <a:ext uri="{FF2B5EF4-FFF2-40B4-BE49-F238E27FC236}">
                <a16:creationId xmlns:a16="http://schemas.microsoft.com/office/drawing/2014/main" id="{D68EFE3B-9087-4189-B0DC-54B6C653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83" y="5562230"/>
            <a:ext cx="943769" cy="10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89B5CE-A790-40A4-8D3B-0F09133F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964" y="2248307"/>
            <a:ext cx="1207603" cy="7616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E7FD0E-2A97-48E5-A5C3-5FD6084D7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25" y="3666769"/>
            <a:ext cx="992255" cy="1154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D09EE-F3E1-4D06-AA5A-1037052218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1623" y="5559141"/>
            <a:ext cx="1132284" cy="10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38C56-D613-4EDA-94CE-C286E8C85149}">
  <ds:schemaRefs>
    <ds:schemaRef ds:uri="ef0db93c-26b1-4785-aa1d-9340deae468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a4f7885-7dec-4956-8e33-f59d6bd32f4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D45B03-45D7-464F-99C2-5EC835A37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261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Linda Norcross</cp:lastModifiedBy>
  <cp:revision>13</cp:revision>
  <dcterms:created xsi:type="dcterms:W3CDTF">2023-02-05T14:50:22Z</dcterms:created>
  <dcterms:modified xsi:type="dcterms:W3CDTF">2023-05-16T15:59:07Z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</Properties>
</file>