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084107-0AC4-44C3-AE83-41631CF2F056}" v="27" dt="2024-11-27T16:07:36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9B38-3281-4E62-91E3-1D9B9D82F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17AD3-2093-469E-9BB3-22C2F5377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7EEC6-45D2-4ADE-B9DD-1D7EF8DA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A95FD-D83B-4F17-AC3B-DF8B4FBD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9C036-D972-490B-AD9C-50AF5A9C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94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864FE-CB19-4D93-BD82-CD55053A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34429-3E6D-4ADD-BEAC-B4D8C03DC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86E29-B508-4B0D-9206-4198D075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85014-1528-447E-A763-05DBCFFD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384E-92D1-4B58-9F27-348888E1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31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334BB1-8EDC-4313-ADE0-35DB7534A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51AAD-E87B-4638-A921-C04C74658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5C317-FF0D-4E92-BAA8-53EF7EA53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41489-F26F-4B71-ABC9-807F019EF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0155-F41F-4E2E-B069-9DBD72C9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8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3207-9AEA-4A1C-8CAB-730A30D5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3F88-5EB4-484D-AE53-68F3AAA9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535F-F846-47C7-AEC2-D230BD6B6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50D8E-6B1D-4EAE-9021-455426110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31BB6-1D41-4D8A-B1EA-9D93E4F1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98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EBAC-388A-4D87-A555-BF55D3A8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3B488-B955-4BF2-A89F-B775130EE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16AD4-757E-4186-A399-832C771C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BAF5E-5EA0-447D-9E79-2B6D1BC0D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02A7A-72CA-4E00-9349-F43EA85F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65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3BC1-C5D1-4A42-983F-487132DD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CE203-1B84-4FE1-8582-F660A21E9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9B8E9-2A6D-4617-AAC9-19630743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F1318-6464-4728-874B-92F2C22D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4DA67-EB6A-4187-B71F-8B886AEF6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FEA0A-02F9-4059-A703-A63F0424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8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27417-85A3-472B-B078-38A9B712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3AD86-4827-478C-A900-752650415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B48BC-3A09-45F9-9128-16AAAD93F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D5026-D3C5-4F23-8E9D-A838D71A8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3377F4-6E5F-4664-87AE-19F905176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CFB3B-F419-4D5E-9B8F-48D2EE84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36782F-461D-4691-8CED-578CB49C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1047B-39A6-4F27-82EF-92526F0B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8FD6-8BDB-483D-866B-5CB981E0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06A36-25DA-4316-AC98-5C793079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856D5-EC7F-4BCB-9085-5DABB24D5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2E8DD-ADDA-4EC4-B59B-219E92E6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7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E41C85-AF11-4AF8-BA99-3D86E46BB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1C70-DB3B-4577-BBCC-BF3555CC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B804E-E5AC-499F-98A9-8CA21D55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5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E99D-597F-4176-AA77-87D1584E5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16F8-8B01-457B-8026-F8996F5F1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FC9C8-4D26-4B3A-BC17-E6B000630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0D251-11ED-4E2A-A6F5-3A6BEEA4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C58F8-DC8E-4264-9BEE-B6F0614D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86737-40A2-4FD0-8C01-E6D9E4D4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49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BD4F-56AB-4C91-9205-9FC64FA7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090F2-D4E7-47F3-A50A-F84A7DF61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3957E-B5F9-474C-BB84-F1ED0EE1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99D74-ED1F-4C61-9905-068155CB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DB210-335F-432D-8BED-9E741FB7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BCE2F-DD59-4CD2-A955-744D6DBC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4F8F1-7647-4F31-A8CA-F690489A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5F4AD-AFB7-4D7F-AC7F-51C022A57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2D41-DFA5-47AB-8AA1-FFCBBDE8E6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E7FF1-628D-4E26-A70F-7416EB752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948DC-6886-4012-89CC-D50EFBE2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70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32D9AC-41CF-494F-BF60-415E6390D167}"/>
              </a:ext>
            </a:extLst>
          </p:cNvPr>
          <p:cNvSpPr txBox="1"/>
          <p:nvPr/>
        </p:nvSpPr>
        <p:spPr>
          <a:xfrm>
            <a:off x="179579" y="161983"/>
            <a:ext cx="678990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Knowledge Organiser – Birds (Upper Key Stage 2) – </a:t>
            </a:r>
          </a:p>
          <a:p>
            <a:r>
              <a:rPr lang="en-GB" dirty="0">
                <a:latin typeface="Comic Sans MS" panose="030F0702030302020204" pitchFamily="66" charset="0"/>
              </a:rPr>
              <a:t>Year B - Autumn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C270C-06F3-4B1D-8D8C-6BBDB89888B1}"/>
              </a:ext>
            </a:extLst>
          </p:cNvPr>
          <p:cNvSpPr txBox="1"/>
          <p:nvPr/>
        </p:nvSpPr>
        <p:spPr>
          <a:xfrm>
            <a:off x="179579" y="955009"/>
            <a:ext cx="6789907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Comic Sans MS" panose="030F0702030302020204" pitchFamily="66" charset="0"/>
              </a:rPr>
              <a:t>Sticky Knowledge - What I already know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9EACF3-D6F5-4767-9BA6-344E55DCAB86}"/>
              </a:ext>
            </a:extLst>
          </p:cNvPr>
          <p:cNvSpPr txBox="1"/>
          <p:nvPr/>
        </p:nvSpPr>
        <p:spPr>
          <a:xfrm>
            <a:off x="7710137" y="1421833"/>
            <a:ext cx="4302285" cy="338554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/>
              </a:rPr>
              <a:t>Core Learning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BD1CAF-8B65-19A3-1460-48C2DAE3F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521125"/>
              </p:ext>
            </p:extLst>
          </p:nvPr>
        </p:nvGraphicFramePr>
        <p:xfrm>
          <a:off x="7779605" y="1881359"/>
          <a:ext cx="4302285" cy="2699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2285">
                  <a:extLst>
                    <a:ext uri="{9D8B030D-6E8A-4147-A177-3AD203B41FA5}">
                      <a16:colId xmlns:a16="http://schemas.microsoft.com/office/drawing/2014/main" val="25338226"/>
                    </a:ext>
                  </a:extLst>
                </a:gridCol>
              </a:tblGrid>
              <a:tr h="3575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draw details carefully </a:t>
                      </a:r>
                    </a:p>
                    <a:p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5746373"/>
                  </a:ext>
                </a:extLst>
              </a:tr>
              <a:tr h="421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draw birds in pencils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5278309"/>
                  </a:ext>
                </a:extLst>
              </a:tr>
              <a:tr h="3575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ink print feathers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492869"/>
                  </a:ext>
                </a:extLst>
              </a:tr>
              <a:tr h="3575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make a 3D model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5282744"/>
                  </a:ext>
                </a:extLst>
              </a:tr>
              <a:tr h="3575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finish and evaluate my artwork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3697457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5ED3A89A-A602-B27C-14D7-F06AD1CA7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489" y="147680"/>
            <a:ext cx="1899856" cy="12023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87C972-A923-4964-A720-4DC76E423457}"/>
              </a:ext>
            </a:extLst>
          </p:cNvPr>
          <p:cNvSpPr txBox="1"/>
          <p:nvPr/>
        </p:nvSpPr>
        <p:spPr>
          <a:xfrm rot="10800000" flipH="1" flipV="1">
            <a:off x="179578" y="1622039"/>
            <a:ext cx="7013806" cy="4730141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sketches to produce a final piece of art.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different grades of pencil to shade and to show different tones and textures.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marks and lines to show texture in my art.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line, tone, shape and colour to represent figures and forms I movement.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show facial expressions and body language in sketches and paintings.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more than one colour to layer in a print.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replicate patterns from observations.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print onto different materials using at least four colours.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cut, make and combine shapes to create recognisable forms.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add materials to the sculpture to create detail.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sculpt clay and other mouldable materials.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my sketchbook to record ideas.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explore ideas from first-hand observations.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question and make observations about starting points, and respond positively to suggestions.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adapt and refine ideas. </a:t>
            </a:r>
          </a:p>
          <a:p>
            <a:pPr marL="171450" indent="-171450"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use key vocabulary to demonstrate knowledge and understanding in this strand: line, pattern, texture, form, record, detail, question, observe, refine</a:t>
            </a:r>
            <a:r>
              <a:rPr lang="en-GB" sz="1200" dirty="0"/>
              <a:t>. </a:t>
            </a:r>
            <a:endParaRPr lang="en-GB" sz="1200" b="1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4AF6B-B18F-3BA9-D2BB-024BD7C87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605" y="161983"/>
            <a:ext cx="921943" cy="12049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9B10F-A463-246C-D7BF-0A48453A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1548" y="4701732"/>
            <a:ext cx="2939002" cy="203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6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8001703-03EA-4E70-837C-A434509D81C5}"/>
              </a:ext>
            </a:extLst>
          </p:cNvPr>
          <p:cNvSpPr txBox="1"/>
          <p:nvPr/>
        </p:nvSpPr>
        <p:spPr>
          <a:xfrm>
            <a:off x="506289" y="317412"/>
            <a:ext cx="1322512" cy="307777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/>
              </a:rPr>
              <a:t>Artist Focus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A34F00-3F4F-9C50-3B3E-16741DF7E70F}"/>
              </a:ext>
            </a:extLst>
          </p:cNvPr>
          <p:cNvSpPr/>
          <p:nvPr/>
        </p:nvSpPr>
        <p:spPr>
          <a:xfrm>
            <a:off x="773444" y="5355655"/>
            <a:ext cx="2411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Brancusi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B82712-9F8F-65F9-1B25-8CC0F1403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41" y="821395"/>
            <a:ext cx="1723422" cy="2157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3E56A-9392-AAB5-0994-A967B5BB4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062" y="625189"/>
            <a:ext cx="1681269" cy="2645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E34BF6-05FD-EB67-1C75-EC729C371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24" y="3175381"/>
            <a:ext cx="1372425" cy="21101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075F08-B3EF-ED73-634D-80502D5C2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796" y="471300"/>
            <a:ext cx="3060305" cy="19589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BE691D4-7CC5-5E2E-5EFA-BBC4B2C42B02}"/>
              </a:ext>
            </a:extLst>
          </p:cNvPr>
          <p:cNvSpPr/>
          <p:nvPr/>
        </p:nvSpPr>
        <p:spPr>
          <a:xfrm>
            <a:off x="6277594" y="5285485"/>
            <a:ext cx="46666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Richard Sweeney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CB3C50-2A38-1BD1-9CC9-9E904729E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2618" y="2799951"/>
            <a:ext cx="1528355" cy="23324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9AC9BB-556F-4171-26A8-2A93041321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0822" y="2790059"/>
            <a:ext cx="1612231" cy="235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64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551FA9-AD41-3C51-BDE7-1B319E6E3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955104"/>
              </p:ext>
            </p:extLst>
          </p:nvPr>
        </p:nvGraphicFramePr>
        <p:xfrm>
          <a:off x="103696" y="70026"/>
          <a:ext cx="11960486" cy="6694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638">
                  <a:extLst>
                    <a:ext uri="{9D8B030D-6E8A-4147-A177-3AD203B41FA5}">
                      <a16:colId xmlns:a16="http://schemas.microsoft.com/office/drawing/2014/main" val="3336003128"/>
                    </a:ext>
                  </a:extLst>
                </a:gridCol>
                <a:gridCol w="8335848">
                  <a:extLst>
                    <a:ext uri="{9D8B030D-6E8A-4147-A177-3AD203B41FA5}">
                      <a16:colId xmlns:a16="http://schemas.microsoft.com/office/drawing/2014/main" val="3334930877"/>
                    </a:ext>
                  </a:extLst>
                </a:gridCol>
              </a:tblGrid>
              <a:tr h="832133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Key Vocabulary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270765"/>
                  </a:ext>
                </a:extLst>
              </a:tr>
              <a:tr h="832133"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Comic Sans MS" panose="030F0702030302020204" pitchFamily="66" charset="0"/>
                        </a:rPr>
                        <a:t>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Make light, neat lines that are good for details.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962731"/>
                  </a:ext>
                </a:extLst>
              </a:tr>
              <a:tr h="832133"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Comic Sans MS" panose="030F0702030302020204" pitchFamily="66" charset="0"/>
                        </a:rPr>
                        <a:t>soft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Make dark lines that are good for shading and adding tone.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570143"/>
                  </a:ext>
                </a:extLst>
              </a:tr>
              <a:tr h="1049542"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tiles</a:t>
                      </a:r>
                      <a:endParaRPr lang="en-GB" sz="18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Flat pieces of material, often ceramic, clay, or stone, that can be decorated and arranged to create patterns, pictures, or mosaics.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352621"/>
                  </a:ext>
                </a:extLst>
              </a:tr>
              <a:tr h="1049542"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Comic Sans MS" panose="030F0702030302020204" pitchFamily="66" charset="0"/>
                        </a:rPr>
                        <a:t>wire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A thin, flexible metal material that can be bent, twisted, and shaped to create structures, sculptures, and forms.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763481"/>
                  </a:ext>
                </a:extLst>
              </a:tr>
              <a:tr h="1049542"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Comic Sans MS" panose="030F0702030302020204" pitchFamily="66" charset="0"/>
                        </a:rPr>
                        <a:t>technical vocabulary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Special words used in art to describe techniques, materials, processes, and equipment accurately.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802831"/>
                  </a:ext>
                </a:extLst>
              </a:tr>
              <a:tr h="1049542"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Comic Sans MS" panose="030F0702030302020204" pitchFamily="66" charset="0"/>
                        </a:rPr>
                        <a:t>arrange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To organise, position, or place objects carefully to create a planned design or composition.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494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291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E7427F086EDB4380E444178B5C126B" ma:contentTypeVersion="19" ma:contentTypeDescription="Create a new document." ma:contentTypeScope="" ma:versionID="dec0d1cd5584ab1f314732643c58256d">
  <xsd:schema xmlns:xsd="http://www.w3.org/2001/XMLSchema" xmlns:xs="http://www.w3.org/2001/XMLSchema" xmlns:p="http://schemas.microsoft.com/office/2006/metadata/properties" xmlns:ns2="7a4f7885-7dec-4956-8e33-f59d6bd32f49" xmlns:ns3="ef0db93c-26b1-4785-aa1d-9340deae468a" targetNamespace="http://schemas.microsoft.com/office/2006/metadata/properties" ma:root="true" ma:fieldsID="5ea9a53da8fce79f2365dbb511ad91f3" ns2:_="" ns3:_="">
    <xsd:import namespace="7a4f7885-7dec-4956-8e33-f59d6bd32f49"/>
    <xsd:import namespace="ef0db93c-26b1-4785-aa1d-9340deae4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f7885-7dec-4956-8e33-f59d6bd32f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7e2227a-d6d6-40cb-8ad7-dfc038abf8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db93c-26b1-4785-aa1d-9340deae46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5bc1132-1d8c-4e03-a216-7db1b0d0244b}" ma:internalName="TaxCatchAll" ma:showField="CatchAllData" ma:web="ef0db93c-26b1-4785-aa1d-9340deae4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0db93c-26b1-4785-aa1d-9340deae468a" xsi:nil="true"/>
    <lcf76f155ced4ddcb4097134ff3c332f xmlns="7a4f7885-7dec-4956-8e33-f59d6bd32f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488834-3508-4EE7-B2F7-B8AD79F1C296}">
  <ds:schemaRefs>
    <ds:schemaRef ds:uri="7a4f7885-7dec-4956-8e33-f59d6bd32f49"/>
    <ds:schemaRef ds:uri="ef0db93c-26b1-4785-aa1d-9340deae46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AEF7F64-DF4D-4CCB-B3C6-5112952B7E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26836C-C958-445E-9556-9C4AD8246D63}">
  <ds:schemaRefs>
    <ds:schemaRef ds:uri="http://schemas.microsoft.com/office/2006/documentManagement/types"/>
    <ds:schemaRef ds:uri="http://www.w3.org/XML/1998/namespace"/>
    <ds:schemaRef ds:uri="ef0db93c-26b1-4785-aa1d-9340deae468a"/>
    <ds:schemaRef ds:uri="http://purl.org/dc/dcmitype/"/>
    <ds:schemaRef ds:uri="7a4f7885-7dec-4956-8e33-f59d6bd32f49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429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Norcross</dc:creator>
  <cp:lastModifiedBy>Nicola Sheen</cp:lastModifiedBy>
  <cp:revision>53</cp:revision>
  <dcterms:created xsi:type="dcterms:W3CDTF">2024-01-23T18:27:51Z</dcterms:created>
  <dcterms:modified xsi:type="dcterms:W3CDTF">2026-07-23T13:02:53Z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0x01010093E7427F086EDB4380E444178B5C126B</vt:lpwstr>
  </property>
  <property fmtid="{D5CDD505-2E9C-101B-9397-08002B2CF9AE}" pid="3" name="MediaServiceImageTags">
    <vt:lpwstr/>
  </property>
</Properties>
</file>