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0" r:id="rId5"/>
  </p:sldIdLst>
  <p:sldSz cx="12192000" cy="6858000"/>
  <p:notesSz cx="6800850" cy="99329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99"/>
    <a:srgbClr val="CCCCFF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7" d="100"/>
          <a:sy n="77" d="100"/>
        </p:scale>
        <p:origin x="72" y="2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16AF2-539B-4C06-B444-102B7FB7B8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BA614F-04AE-4F40-A5BB-99D14B6EFC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B61E0-878E-4446-8E51-6FD4AEDF3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26/06/2023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FA1B8B-79D4-4354-9046-00C1ABFE1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7341E-1049-4C1E-A0B2-AC3981498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2235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D12CB-AEDC-448B-8998-EE041BC88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9FF3A4-26F7-4622-A228-F00B911E37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24CFE-1AC1-4507-A978-5B12C3AFD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26/06/2023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0549A-CC37-44AE-9A49-A7FD9CDE2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8F4132-A0F5-4D21-93AF-348BDDD47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4794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3A6A17-5DE4-4305-8C12-FC902EFEEE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0B4E6F-B175-48BB-BAF3-9E88169FC1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C54C7-7281-45EE-BAF4-9D24E21CE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26/06/2023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7D854-8B06-4C6F-8021-2BDA60D89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874E8-7CA9-4C8F-A7D2-78E8E346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1211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466E5-5CFC-4684-99F6-02E246697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22B81-33B0-4139-93B6-3E97BA482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3F984-45D9-4696-9D21-404734C87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26/06/2023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24994-FEB9-4374-9DC7-D0B47C9C3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0205A-8FE3-464E-B2A5-8A8316BC9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289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E456A-26DE-450C-B06E-8E0735939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FF0A1D-3BA9-465F-B893-4CC3748100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5FFEF-D24D-4E15-9384-29348EEEE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26/06/2023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2B2B9-6CA9-43B1-824C-1074D15D3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3009C-4F59-4D84-A311-96D016E09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23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2EC04-AB2A-4229-932E-66FD43A5B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96CD9-E38D-448D-8C47-8F6C77EC7D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E9DA06-C816-4695-9FA3-99122F01B2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86684-F913-4789-88E7-C2FC80A47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26/06/2023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DB05F3-38BF-4FC5-A40D-7D006D38C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A4211A-2D51-407F-82F7-9F8E2DAC3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2743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90566-E76B-42B2-9150-4D920FF99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44F027-DA7A-4EFF-AE43-C18BF67E9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9C63E7-C81E-443A-9158-72108039AF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0831A6-8935-483D-827F-4BF52EC03C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80C6A7-B307-427E-8042-D5EEC5948B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1F52E0-82F4-4C96-9491-6DDF7FEFF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26/06/2023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324D9D-B7A5-429A-A675-84324FB2F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44E4B2-2B90-408E-9B48-21AABB936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9616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D49C2-EE6D-4129-8A80-DC9C3C1A1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B27FCA-8613-43B4-AEB1-AD00D4F29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26/06/2023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9E4363-7F2A-4309-BB42-EB37F8A5B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023ACC-FDC7-4639-83D1-7A82130E3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3771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815C82-D0B9-4773-B4A2-EA62453B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26/06/2023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B4FA44-94D8-4CAB-8355-C228EA4A9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B4C6F3-09D2-4CCA-996E-B53FB9988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281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89C80-7183-426C-BC24-74C2D6DDA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FD51E-D889-4CCB-99D6-81A7D86D2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D76ACA-9368-4A3C-BEF2-8A6880D870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5441FB-EFFF-407C-B267-B0219BD04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26/06/2023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21AE5A-C42C-4D06-AAD5-19591DD47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58607B-5C84-4F40-96B4-DE1966C97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2213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5BA47-331A-4122-8D31-8FEB7A393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59BA7D-2BED-4663-8F2A-A0B8AF5475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AFAC13-3663-4652-89CD-0E64C7013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B3D6A1-1987-449F-9FC5-A00769FC7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26/06/2023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943D54-49E1-47A4-8C0C-70303047B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A2233E-244A-42AF-907F-FCAFE0234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5208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D6CF27-42F9-4813-9BBA-AEEA3A43F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BD1BB0-4B51-4B6E-87B2-F3453B581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50E18-3CEA-4015-A396-C7A529D4E4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47BC8-1F59-476A-AF29-2EF64AF19BDE}" type="datetimeFigureOut">
              <a:rPr lang="en-GB" smtClean="0"/>
              <a:t>26/06/2023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676DFC-8894-4DD5-93FB-36BE233070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303C8F-5503-48C9-98A8-71C8341BDE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8BF91-3E23-4334-9C00-39B9CD8E55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7637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BFACD75F-DA66-4475-B6C9-2AACFFDDD1B8}"/>
              </a:ext>
            </a:extLst>
          </p:cNvPr>
          <p:cNvSpPr/>
          <p:nvPr/>
        </p:nvSpPr>
        <p:spPr>
          <a:xfrm>
            <a:off x="4332830" y="2555797"/>
            <a:ext cx="3418911" cy="2047164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GB" sz="1600" dirty="0">
                <a:latin typeface="Sassoon Primary"/>
              </a:rPr>
              <a:t>Lesson 4 –To explore simple strategies to resolve arguments between friends</a:t>
            </a:r>
          </a:p>
          <a:p>
            <a:pPr algn="ctr"/>
            <a:endParaRPr lang="en-GB" sz="1600" dirty="0">
              <a:latin typeface="Sassoon Primary"/>
            </a:endParaRPr>
          </a:p>
          <a:p>
            <a:pPr algn="ctr"/>
            <a:r>
              <a:rPr lang="en-GB" sz="1600" b="1" dirty="0">
                <a:solidFill>
                  <a:srgbClr val="FFFF66"/>
                </a:solidFill>
                <a:latin typeface="Sassoon Primary"/>
              </a:rPr>
              <a:t>Different, similar, opposites, included, excluded, kind, unkind</a:t>
            </a:r>
            <a:endParaRPr lang="en-GB" b="1" dirty="0">
              <a:solidFill>
                <a:srgbClr val="FFFF66"/>
              </a:solidFill>
              <a:latin typeface="Sassoon Primary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613298F7-1E1C-4BC3-81EF-365F54CBCDDF}"/>
              </a:ext>
            </a:extLst>
          </p:cNvPr>
          <p:cNvSpPr/>
          <p:nvPr/>
        </p:nvSpPr>
        <p:spPr>
          <a:xfrm>
            <a:off x="8580297" y="2145035"/>
            <a:ext cx="3248846" cy="2047164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GB" sz="1600" dirty="0">
                <a:latin typeface="Sassoon Primary" pitchFamily="50" charset="0"/>
              </a:rPr>
              <a:t>Lesson 2 – To recognise kind and unkind behaviour in themselves and others</a:t>
            </a:r>
          </a:p>
          <a:p>
            <a:endParaRPr lang="en-GB" sz="1600" dirty="0">
              <a:latin typeface="Sassoon Primary" pitchFamily="50" charset="0"/>
            </a:endParaRPr>
          </a:p>
          <a:p>
            <a:r>
              <a:rPr lang="en-GB" sz="1600" dirty="0">
                <a:solidFill>
                  <a:srgbClr val="FFFF00"/>
                </a:solidFill>
                <a:latin typeface="Sassoon Primary" pitchFamily="50" charset="0"/>
              </a:rPr>
              <a:t>Kind, unkind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4FF2455-50CB-48D0-AE19-5AEFAD8F815D}"/>
              </a:ext>
            </a:extLst>
          </p:cNvPr>
          <p:cNvSpPr/>
          <p:nvPr/>
        </p:nvSpPr>
        <p:spPr>
          <a:xfrm>
            <a:off x="4161163" y="168645"/>
            <a:ext cx="3590578" cy="2250004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600" dirty="0">
                <a:latin typeface="Sassoon Primary" pitchFamily="50" charset="0"/>
              </a:rPr>
              <a:t>Lesson 1 – To explore what bullying is</a:t>
            </a:r>
          </a:p>
          <a:p>
            <a:endParaRPr lang="en-GB" sz="1600" dirty="0">
              <a:solidFill>
                <a:srgbClr val="FFFF00"/>
              </a:solidFill>
              <a:latin typeface="Sassoon Primary" pitchFamily="50" charset="0"/>
            </a:endParaRPr>
          </a:p>
          <a:p>
            <a:r>
              <a:rPr lang="en-GB" sz="1600" dirty="0">
                <a:solidFill>
                  <a:srgbClr val="FFFF00"/>
                </a:solidFill>
                <a:latin typeface="Sassoon Primary" pitchFamily="50" charset="0"/>
              </a:rPr>
              <a:t>Bullying, kind, unkind, bully, victim</a:t>
            </a:r>
          </a:p>
        </p:txBody>
      </p:sp>
      <p:pic>
        <p:nvPicPr>
          <p:cNvPr id="4" name="Picture 3" descr="acorn logo white.gif">
            <a:extLst>
              <a:ext uri="{FF2B5EF4-FFF2-40B4-BE49-F238E27FC236}">
                <a16:creationId xmlns:a16="http://schemas.microsoft.com/office/drawing/2014/main" id="{8C8A845D-9118-421E-9F7F-A674B334D78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433" y="344324"/>
            <a:ext cx="1855884" cy="90774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03C1702-CFF2-44CA-8A64-FF69C21B606F}"/>
              </a:ext>
            </a:extLst>
          </p:cNvPr>
          <p:cNvSpPr/>
          <p:nvPr/>
        </p:nvSpPr>
        <p:spPr>
          <a:xfrm>
            <a:off x="362857" y="2555796"/>
            <a:ext cx="3518861" cy="2202679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GB" sz="1600" dirty="0">
                <a:latin typeface="Sassoon Primary" pitchFamily="50" charset="0"/>
              </a:rPr>
              <a:t>Lesson 3 –To identify that bodies and feelings can be hurt by words and actions and know hurtful behaviour is not acceptable</a:t>
            </a:r>
          </a:p>
          <a:p>
            <a:endParaRPr lang="en-GB" sz="1600" dirty="0">
              <a:solidFill>
                <a:srgbClr val="FFFF00"/>
              </a:solidFill>
              <a:latin typeface="Sassoon Primary" pitchFamily="50" charset="0"/>
            </a:endParaRPr>
          </a:p>
          <a:p>
            <a:r>
              <a:rPr lang="en-GB" sz="1600" dirty="0">
                <a:solidFill>
                  <a:srgbClr val="FFFF00"/>
                </a:solidFill>
                <a:latin typeface="Sassoon Primary" pitchFamily="50" charset="0"/>
              </a:rPr>
              <a:t>Bullying, included, excluded, kind, unkind, bully, victim, accident, purpose</a:t>
            </a:r>
          </a:p>
          <a:p>
            <a:r>
              <a:rPr lang="en-GB" sz="1600" dirty="0">
                <a:latin typeface="Sassoon Primary" pitchFamily="50" charset="0"/>
              </a:rPr>
              <a:t>  </a:t>
            </a:r>
          </a:p>
          <a:p>
            <a:endParaRPr lang="en-GB" sz="1600" dirty="0">
              <a:latin typeface="Sassoon Primary" pitchFamily="50" charset="0"/>
            </a:endParaRPr>
          </a:p>
          <a:p>
            <a:endParaRPr lang="en-GB" sz="1600" dirty="0">
              <a:latin typeface="Sassoon Primary" pitchFamily="50" charset="0"/>
            </a:endParaRPr>
          </a:p>
          <a:p>
            <a:r>
              <a:rPr lang="en-GB" sz="1600" dirty="0">
                <a:latin typeface="Sassoon Primary" pitchFamily="50" charset="0"/>
              </a:rPr>
              <a:t>  </a:t>
            </a:r>
            <a:endParaRPr lang="en-US" sz="1600" dirty="0">
              <a:latin typeface="Sassoon Primary" pitchFamily="50" charset="0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820104FD-3AB1-4614-AAC5-EC354077E168}"/>
              </a:ext>
            </a:extLst>
          </p:cNvPr>
          <p:cNvSpPr/>
          <p:nvPr/>
        </p:nvSpPr>
        <p:spPr>
          <a:xfrm>
            <a:off x="8202853" y="4360623"/>
            <a:ext cx="3319126" cy="2047164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GB" sz="1600" dirty="0">
                <a:latin typeface="Sassoon Primary" pitchFamily="50" charset="0"/>
              </a:rPr>
              <a:t>Lesson 5 –To understand how to report bullying and who they can talk to.</a:t>
            </a:r>
          </a:p>
          <a:p>
            <a:pPr algn="ctr"/>
            <a:endParaRPr lang="en-GB" sz="1600" dirty="0">
              <a:latin typeface="Sassoon Primary" pitchFamily="50" charset="0"/>
            </a:endParaRPr>
          </a:p>
          <a:p>
            <a:pPr algn="ctr"/>
            <a:r>
              <a:rPr lang="en-GB" sz="1600" dirty="0">
                <a:solidFill>
                  <a:srgbClr val="FFFF00"/>
                </a:solidFill>
                <a:latin typeface="Sassoon Primary" pitchFamily="50" charset="0"/>
              </a:rPr>
              <a:t>Bullying, </a:t>
            </a:r>
            <a:r>
              <a:rPr lang="en-GB" sz="1600" dirty="0" err="1">
                <a:solidFill>
                  <a:srgbClr val="FFFF00"/>
                </a:solidFill>
                <a:latin typeface="Sassoon Primary" pitchFamily="50" charset="0"/>
              </a:rPr>
              <a:t>kind,unkind</a:t>
            </a:r>
            <a:r>
              <a:rPr lang="en-GB" sz="1600" dirty="0">
                <a:solidFill>
                  <a:srgbClr val="FFFF00"/>
                </a:solidFill>
                <a:latin typeface="Sassoon Primary" pitchFamily="50" charset="0"/>
              </a:rPr>
              <a:t>, bully, victim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6F4435E2-F823-47B0-BC88-DD4B311522C3}"/>
              </a:ext>
            </a:extLst>
          </p:cNvPr>
          <p:cNvSpPr/>
          <p:nvPr/>
        </p:nvSpPr>
        <p:spPr>
          <a:xfrm>
            <a:off x="362856" y="1638139"/>
            <a:ext cx="2227943" cy="796751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Knowledge Organiser – PSHE 2023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9BA93B4-1E00-4150-9504-92159F031B89}"/>
              </a:ext>
            </a:extLst>
          </p:cNvPr>
          <p:cNvSpPr/>
          <p:nvPr/>
        </p:nvSpPr>
        <p:spPr>
          <a:xfrm>
            <a:off x="4332830" y="4996480"/>
            <a:ext cx="3155575" cy="95410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2800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Sassoon Primary" pitchFamily="50" charset="0"/>
              </a:rPr>
              <a:t>Year 1/2 – </a:t>
            </a:r>
          </a:p>
          <a:p>
            <a:pPr algn="ctr"/>
            <a:r>
              <a:rPr lang="en-US" sz="2800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Sassoon Primary" pitchFamily="50" charset="0"/>
              </a:rPr>
              <a:t>Bullying matters</a:t>
            </a:r>
          </a:p>
        </p:txBody>
      </p:sp>
      <p:pic>
        <p:nvPicPr>
          <p:cNvPr id="1030" name="Picture 6" descr="Bullying and cyberbullying : Mentally Healthy Schools">
            <a:extLst>
              <a:ext uri="{FF2B5EF4-FFF2-40B4-BE49-F238E27FC236}">
                <a16:creationId xmlns:a16="http://schemas.microsoft.com/office/drawing/2014/main" id="{609E1392-657B-460A-B794-2ADAFB619E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285" y="4996480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KS1: PSHE – 'What Is Bullying? What Should We Do About It?' | The Classroom">
            <a:extLst>
              <a:ext uri="{FF2B5EF4-FFF2-40B4-BE49-F238E27FC236}">
                <a16:creationId xmlns:a16="http://schemas.microsoft.com/office/drawing/2014/main" id="{8CD5C0F3-4D55-49E6-B864-72B7DA9F9B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626" y="168645"/>
            <a:ext cx="1859912" cy="1859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5921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E7427F086EDB4380E444178B5C126B" ma:contentTypeVersion="16" ma:contentTypeDescription="Create a new document." ma:contentTypeScope="" ma:versionID="611cf4b2912203d9bf8f6c990d83b11d">
  <xsd:schema xmlns:xsd="http://www.w3.org/2001/XMLSchema" xmlns:xs="http://www.w3.org/2001/XMLSchema" xmlns:p="http://schemas.microsoft.com/office/2006/metadata/properties" xmlns:ns2="7a4f7885-7dec-4956-8e33-f59d6bd32f49" xmlns:ns3="ef0db93c-26b1-4785-aa1d-9340deae468a" targetNamespace="http://schemas.microsoft.com/office/2006/metadata/properties" ma:root="true" ma:fieldsID="0d48523644f2c77db1dce06409f6e6c4" ns2:_="" ns3:_="">
    <xsd:import namespace="7a4f7885-7dec-4956-8e33-f59d6bd32f49"/>
    <xsd:import namespace="ef0db93c-26b1-4785-aa1d-9340deae46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2:MediaLengthInSecond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4f7885-7dec-4956-8e33-f59d6bd32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77e2227a-d6d6-40cb-8ad7-dfc038abf8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0db93c-26b1-4785-aa1d-9340deae468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b5bc1132-1d8c-4e03-a216-7db1b0d0244b}" ma:internalName="TaxCatchAll" ma:showField="CatchAllData" ma:web="ef0db93c-26b1-4785-aa1d-9340deae468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0db93c-26b1-4785-aa1d-9340deae468a" xsi:nil="true"/>
    <lcf76f155ced4ddcb4097134ff3c332f xmlns="7a4f7885-7dec-4956-8e33-f59d6bd32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4CD68A3-FF18-4663-9078-A2AF6667AA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4f7885-7dec-4956-8e33-f59d6bd32f49"/>
    <ds:schemaRef ds:uri="ef0db93c-26b1-4785-aa1d-9340deae46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F5E7CC4-A7AE-4477-B700-4A35E1D301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3A38C56-D613-4EDA-94CE-C286E8C85149}">
  <ds:schemaRefs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ef0db93c-26b1-4785-aa1d-9340deae468a"/>
    <ds:schemaRef ds:uri="7a4f7885-7dec-4956-8e33-f59d6bd32f49"/>
    <ds:schemaRef ds:uri="http://schemas.microsoft.com/office/2006/metadata/properties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19648</TotalTime>
  <Words>135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Sassoon Primary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Teresa Bosley</dc:creator>
  <cp:lastModifiedBy>Linda Norcross</cp:lastModifiedBy>
  <cp:revision>68</cp:revision>
  <cp:lastPrinted>2023-03-02T14:38:55Z</cp:lastPrinted>
  <dcterms:created xsi:type="dcterms:W3CDTF">2023-02-05T14:50:22Z</dcterms:created>
  <dcterms:modified xsi:type="dcterms:W3CDTF">2023-06-26T07:02:38Z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0x01010093E7427F086EDB4380E444178B5C126B</vt:lpwstr>
  </property>
  <property fmtid="{D5CDD505-2E9C-101B-9397-08002B2CF9AE}" pid="3" name="MediaServiceImageTags">
    <vt:lpwstr/>
  </property>
</Properties>
</file>