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1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01/04/2023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01/04/2023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01/04/2023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01/04/2023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9734E-4C89-4327-B71F-90CA7E9B9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021" y="4792348"/>
            <a:ext cx="3305343" cy="185925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332830" y="2555797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Lesson 4 – The Bloody Code, the Idle Prentice by Hogarth and what it meant.</a:t>
            </a:r>
          </a:p>
          <a:p>
            <a:r>
              <a:rPr lang="en-GB" dirty="0">
                <a:solidFill>
                  <a:srgbClr val="FFFF00"/>
                </a:solidFill>
                <a:latin typeface="Comic Sans MS"/>
              </a:rPr>
              <a:t>Bloody Code, deter/deterrent, capital punishment, humiliation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7751741" y="70144"/>
            <a:ext cx="3248846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2 – story of Robin Hood, outlaws and sheriffs, rich and poor divide</a:t>
            </a:r>
          </a:p>
          <a:p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legend, outlaw, justice, unfair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3291786" y="66889"/>
            <a:ext cx="3590578" cy="22500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Sassoon Primary" pitchFamily="50" charset="0"/>
              </a:rPr>
              <a:t>Lesson 1 –  Crime in medieval times, community justice, story of the Fox and Goose, fairness of punishments.</a:t>
            </a:r>
          </a:p>
          <a:p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crime, punishment, medieval, community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7" y="2555796"/>
            <a:ext cx="3518861" cy="220267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3 –  change and continuity between 1500 and 1750. New crimes such as vagrancy and highway robbery</a:t>
            </a:r>
          </a:p>
          <a:p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whipping, vagrancy/begging, highwayman, smuggling, poaching, witchcraft, deter/deterrent.</a:t>
            </a:r>
          </a:p>
          <a:p>
            <a:endParaRPr lang="en-GB" sz="1600" dirty="0">
              <a:latin typeface="Sassoon Primary" pitchFamily="50" charset="0"/>
            </a:endParaRPr>
          </a:p>
          <a:p>
            <a:endParaRPr lang="en-GB" sz="1600" dirty="0">
              <a:latin typeface="Sassoon Primary" pitchFamily="50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247725" y="2434890"/>
            <a:ext cx="3319126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Sassoon Primary" pitchFamily="50" charset="0"/>
              </a:rPr>
              <a:t>Lesson 5 – 19</a:t>
            </a:r>
            <a:r>
              <a:rPr lang="en-GB" sz="1600" baseline="30000" dirty="0">
                <a:latin typeface="Sassoon Primary" pitchFamily="50" charset="0"/>
              </a:rPr>
              <a:t>th</a:t>
            </a:r>
            <a:r>
              <a:rPr lang="en-GB" sz="1600" dirty="0">
                <a:latin typeface="Sassoon Primary" pitchFamily="50" charset="0"/>
              </a:rPr>
              <a:t> Century, prisons, transportation, Police Force, debate on prisons. Mostly minor crime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prisons, transportation, crime rates, Police Force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362858" y="4876471"/>
            <a:ext cx="3590578" cy="191463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6 – changes in types of crimes from 20</a:t>
            </a:r>
            <a:r>
              <a:rPr lang="en-GB" sz="1600" baseline="30000" dirty="0">
                <a:latin typeface="Sassoon Primary" pitchFamily="50" charset="0"/>
              </a:rPr>
              <a:t>th</a:t>
            </a:r>
            <a:r>
              <a:rPr lang="en-GB" sz="1600" dirty="0">
                <a:latin typeface="Sassoon Primary" pitchFamily="50" charset="0"/>
              </a:rPr>
              <a:t> to 21</a:t>
            </a:r>
            <a:r>
              <a:rPr lang="en-GB" sz="1600" baseline="30000" dirty="0">
                <a:latin typeface="Sassoon Primary" pitchFamily="50" charset="0"/>
              </a:rPr>
              <a:t>st</a:t>
            </a:r>
            <a:r>
              <a:rPr lang="en-GB" sz="1600" dirty="0">
                <a:latin typeface="Sassoon Primary" pitchFamily="50" charset="0"/>
              </a:rPr>
              <a:t> Century. Prison population, optimism and pessimism about the future</a:t>
            </a:r>
          </a:p>
          <a:p>
            <a:r>
              <a:rPr lang="pt-BR" sz="1600" dirty="0">
                <a:solidFill>
                  <a:srgbClr val="FFFF00"/>
                </a:solidFill>
                <a:latin typeface="Sassoon Primary" pitchFamily="50" charset="0"/>
              </a:rPr>
              <a:t>optimistic, pessimistic, cybercrime, drug crime</a:t>
            </a:r>
            <a:endParaRPr lang="en-US" sz="1600" dirty="0">
              <a:solidFill>
                <a:srgbClr val="FFFF00"/>
              </a:solidFill>
              <a:latin typeface="Sassoon Primary" pitchFamily="50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6" y="1638139"/>
            <a:ext cx="2227943" cy="7967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 – KS2 Summer 1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589EA3-9E72-4DDB-9AE0-7A2D61CFC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238" y="4420162"/>
            <a:ext cx="2450257" cy="16971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BA93B4-1E00-4150-9504-92159F031B89}"/>
              </a:ext>
            </a:extLst>
          </p:cNvPr>
          <p:cNvSpPr/>
          <p:nvPr/>
        </p:nvSpPr>
        <p:spPr>
          <a:xfrm>
            <a:off x="8485109" y="5153706"/>
            <a:ext cx="3393003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ssoon Primary" pitchFamily="50" charset="0"/>
              </a:rPr>
              <a:t>Years 3 and 4 – Crime and Punishment </a:t>
            </a:r>
          </a:p>
        </p:txBody>
      </p:sp>
    </p:spTree>
    <p:extLst>
      <p:ext uri="{BB962C8B-B14F-4D97-AF65-F5344CB8AC3E}">
        <p14:creationId xmlns:p14="http://schemas.microsoft.com/office/powerpoint/2010/main" val="324592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9734E-4C89-4327-B71F-90CA7E9B9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021" y="4792348"/>
            <a:ext cx="3305343" cy="185925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332830" y="2555797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Lesson 4 – The Bloody Code, the Idle Prentice by Hogarth and how to interpret it.</a:t>
            </a:r>
          </a:p>
          <a:p>
            <a:r>
              <a:rPr lang="en-GB" dirty="0">
                <a:solidFill>
                  <a:srgbClr val="FFFF00"/>
                </a:solidFill>
                <a:latin typeface="Comic Sans MS"/>
              </a:rPr>
              <a:t>Bloody Code, deter/deterrent, capital punishment, humiliation, reasoning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7751741" y="70144"/>
            <a:ext cx="3248846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2 – story of Robin Hood, outlaws and sheriffs, rich and poor divide, differences in courtrooms</a:t>
            </a:r>
          </a:p>
          <a:p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legend, outlaw, justice, unfair, features, </a:t>
            </a:r>
            <a:r>
              <a:rPr lang="en-GB" sz="1600" dirty="0" err="1">
                <a:solidFill>
                  <a:srgbClr val="FFFF00"/>
                </a:solidFill>
                <a:latin typeface="Sassoon Primary" pitchFamily="50" charset="0"/>
              </a:rPr>
              <a:t>courttroom</a:t>
            </a:r>
            <a:endParaRPr lang="en-GB" sz="1600" dirty="0">
              <a:solidFill>
                <a:srgbClr val="FFFF00"/>
              </a:solidFill>
              <a:latin typeface="Sassoon Primary" pitchFamily="50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3291786" y="66889"/>
            <a:ext cx="3590578" cy="22500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Sassoon Primary" pitchFamily="50" charset="0"/>
              </a:rPr>
              <a:t>Lesson 1 –  Crime in medieval times, community justice, story of the Fox and Goose. Why so many  crimes and so few found guilty?</a:t>
            </a:r>
          </a:p>
          <a:p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crime, punishment, medieval, community, justice, petty crime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7" y="2555796"/>
            <a:ext cx="3518861" cy="243867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3 –  change and continuity between 1500 and 1750. New crimes such as vagrancy and highway robbery</a:t>
            </a:r>
          </a:p>
          <a:p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whipping, vagrancy &amp; begging, highwayman, smuggling, poaching, witchcraft, deter/deterrent, change and continuity</a:t>
            </a:r>
            <a:endParaRPr lang="en-GB" sz="1600" dirty="0">
              <a:latin typeface="Sassoon Primary" pitchFamily="50" charset="0"/>
            </a:endParaRPr>
          </a:p>
          <a:p>
            <a:endParaRPr lang="en-GB" sz="1600" dirty="0">
              <a:latin typeface="Sassoon Primary" pitchFamily="50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247725" y="2434890"/>
            <a:ext cx="3319126" cy="211279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Sassoon Primary" pitchFamily="50" charset="0"/>
              </a:rPr>
              <a:t>Lesson 5 – 19</a:t>
            </a:r>
            <a:r>
              <a:rPr lang="en-GB" sz="1600" baseline="30000" dirty="0">
                <a:latin typeface="Sassoon Primary" pitchFamily="50" charset="0"/>
              </a:rPr>
              <a:t>th</a:t>
            </a:r>
            <a:r>
              <a:rPr lang="en-GB" sz="1600" dirty="0">
                <a:latin typeface="Sassoon Primary" pitchFamily="50" charset="0"/>
              </a:rPr>
              <a:t> Century, prisons, transportation, Police Force, debate on prisons. Mostly minor crime, harshness of punishments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Sassoon Primary" pitchFamily="50" charset="0"/>
              </a:rPr>
              <a:t>prisons, transportation, crime rates, Police Force, harsh, lenient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174650" y="5233442"/>
            <a:ext cx="3590578" cy="191463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6 – changes in types of crimes from 20</a:t>
            </a:r>
            <a:r>
              <a:rPr lang="en-GB" sz="1600" baseline="30000" dirty="0">
                <a:latin typeface="Sassoon Primary" pitchFamily="50" charset="0"/>
              </a:rPr>
              <a:t>th</a:t>
            </a:r>
            <a:r>
              <a:rPr lang="en-GB" sz="1600" dirty="0">
                <a:latin typeface="Sassoon Primary" pitchFamily="50" charset="0"/>
              </a:rPr>
              <a:t> to 21</a:t>
            </a:r>
            <a:r>
              <a:rPr lang="en-GB" sz="1600" baseline="30000" dirty="0">
                <a:latin typeface="Sassoon Primary" pitchFamily="50" charset="0"/>
              </a:rPr>
              <a:t>st</a:t>
            </a:r>
            <a:r>
              <a:rPr lang="en-GB" sz="1600" dirty="0">
                <a:latin typeface="Sassoon Primary" pitchFamily="50" charset="0"/>
              </a:rPr>
              <a:t> Century. Prison population, optimism and pessimism about the future</a:t>
            </a:r>
          </a:p>
          <a:p>
            <a:r>
              <a:rPr lang="pt-BR" sz="1600" dirty="0">
                <a:solidFill>
                  <a:srgbClr val="FFFF00"/>
                </a:solidFill>
                <a:latin typeface="Sassoon Primary" pitchFamily="50" charset="0"/>
              </a:rPr>
              <a:t>optimistic, pessimistic, cybercrime, </a:t>
            </a:r>
            <a:r>
              <a:rPr lang="pt-BR" sz="1600">
                <a:solidFill>
                  <a:srgbClr val="FFFF00"/>
                </a:solidFill>
                <a:latin typeface="Sassoon Primary" pitchFamily="50" charset="0"/>
              </a:rPr>
              <a:t>drug crime, current/future</a:t>
            </a:r>
            <a:endParaRPr lang="en-US" sz="1600" dirty="0">
              <a:solidFill>
                <a:srgbClr val="FFFF00"/>
              </a:solidFill>
              <a:latin typeface="Sassoon Primary" pitchFamily="50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6" y="1638139"/>
            <a:ext cx="2227943" cy="7967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 – KS2 Summer 1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589EA3-9E72-4DDB-9AE0-7A2D61CFC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238" y="4420162"/>
            <a:ext cx="2450257" cy="16971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BA93B4-1E00-4150-9504-92159F031B89}"/>
              </a:ext>
            </a:extLst>
          </p:cNvPr>
          <p:cNvSpPr/>
          <p:nvPr/>
        </p:nvSpPr>
        <p:spPr>
          <a:xfrm>
            <a:off x="8485109" y="5153706"/>
            <a:ext cx="3393003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ssoon Primary" pitchFamily="50" charset="0"/>
              </a:rPr>
              <a:t>Years 5 and 6 – Crime and Punishment </a:t>
            </a:r>
          </a:p>
        </p:txBody>
      </p:sp>
    </p:spTree>
    <p:extLst>
      <p:ext uri="{BB962C8B-B14F-4D97-AF65-F5344CB8AC3E}">
        <p14:creationId xmlns:p14="http://schemas.microsoft.com/office/powerpoint/2010/main" val="4037147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427F086EDB4380E444178B5C126B" ma:contentTypeVersion="16" ma:contentTypeDescription="Create a new document." ma:contentTypeScope="" ma:versionID="611cf4b2912203d9bf8f6c990d83b11d">
  <xsd:schema xmlns:xsd="http://www.w3.org/2001/XMLSchema" xmlns:xs="http://www.w3.org/2001/XMLSchema" xmlns:p="http://schemas.microsoft.com/office/2006/metadata/properties" xmlns:ns2="7a4f7885-7dec-4956-8e33-f59d6bd32f49" xmlns:ns3="ef0db93c-26b1-4785-aa1d-9340deae468a" targetNamespace="http://schemas.microsoft.com/office/2006/metadata/properties" ma:root="true" ma:fieldsID="0d48523644f2c77db1dce06409f6e6c4" ns2:_="" ns3:_="">
    <xsd:import namespace="7a4f7885-7dec-4956-8e33-f59d6bd32f49"/>
    <xsd:import namespace="ef0db93c-26b1-4785-aa1d-9340deae4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7885-7dec-4956-8e33-f59d6bd32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e2227a-d6d6-40cb-8ad7-dfc038abf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b93c-26b1-4785-aa1d-9340deae4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bc1132-1d8c-4e03-a216-7db1b0d0244b}" ma:internalName="TaxCatchAll" ma:showField="CatchAllData" ma:web="ef0db93c-26b1-4785-aa1d-9340deae4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0db93c-26b1-4785-aa1d-9340deae468a" xsi:nil="true"/>
    <lcf76f155ced4ddcb4097134ff3c332f xmlns="7a4f7885-7dec-4956-8e33-f59d6bd32f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CD68A3-FF18-4663-9078-A2AF6667A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f7885-7dec-4956-8e33-f59d6bd32f49"/>
    <ds:schemaRef ds:uri="ef0db93c-26b1-4785-aa1d-9340deae4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A38C56-D613-4EDA-94CE-C286E8C85149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7a4f7885-7dec-4956-8e33-f59d6bd32f49"/>
    <ds:schemaRef ds:uri="ef0db93c-26b1-4785-aa1d-9340deae468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421</Words>
  <Application>Microsoft Office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Sassoon Primary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Stephanie McManus</cp:lastModifiedBy>
  <cp:revision>52</cp:revision>
  <dcterms:created xsi:type="dcterms:W3CDTF">2023-02-05T14:50:22Z</dcterms:created>
  <dcterms:modified xsi:type="dcterms:W3CDTF">2023-04-01T13:25:53Z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0x01010093E7427F086EDB4380E444178B5C126B</vt:lpwstr>
  </property>
  <property fmtid="{D5CDD505-2E9C-101B-9397-08002B2CF9AE}" pid="3" name="MediaServiceImageTags">
    <vt:lpwstr/>
  </property>
</Properties>
</file>